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4"/>
  </p:notesMasterIdLst>
  <p:sldIdLst>
    <p:sldId id="256" r:id="rId2"/>
    <p:sldId id="257" r:id="rId3"/>
    <p:sldId id="394" r:id="rId4"/>
    <p:sldId id="388" r:id="rId5"/>
    <p:sldId id="387" r:id="rId6"/>
    <p:sldId id="389" r:id="rId7"/>
    <p:sldId id="404" r:id="rId8"/>
    <p:sldId id="386" r:id="rId9"/>
    <p:sldId id="380" r:id="rId10"/>
    <p:sldId id="381" r:id="rId11"/>
    <p:sldId id="382" r:id="rId12"/>
    <p:sldId id="383" r:id="rId13"/>
    <p:sldId id="384" r:id="rId14"/>
    <p:sldId id="371" r:id="rId15"/>
    <p:sldId id="375" r:id="rId16"/>
    <p:sldId id="390" r:id="rId17"/>
    <p:sldId id="374" r:id="rId18"/>
    <p:sldId id="403" r:id="rId19"/>
    <p:sldId id="372" r:id="rId20"/>
    <p:sldId id="396" r:id="rId21"/>
    <p:sldId id="373" r:id="rId22"/>
    <p:sldId id="395" r:id="rId23"/>
    <p:sldId id="376" r:id="rId24"/>
    <p:sldId id="392" r:id="rId25"/>
    <p:sldId id="400" r:id="rId26"/>
    <p:sldId id="398" r:id="rId27"/>
    <p:sldId id="399" r:id="rId28"/>
    <p:sldId id="402" r:id="rId29"/>
    <p:sldId id="391" r:id="rId30"/>
    <p:sldId id="401" r:id="rId31"/>
    <p:sldId id="397" r:id="rId32"/>
    <p:sldId id="259" r:id="rId33"/>
  </p:sldIdLst>
  <p:sldSz cx="12192000" cy="6858000"/>
  <p:notesSz cx="6858000" cy="9144000"/>
  <p:embeddedFontLst>
    <p:embeddedFont>
      <p:font typeface="AkayaKanadaka" panose="02010502080401010103" pitchFamily="2" charset="77"/>
      <p:regular r:id="rId35"/>
    </p:embeddedFont>
    <p:embeddedFont>
      <p:font typeface="Oswald" pitchFamily="2" charset="77"/>
      <p:regular r:id="rId36"/>
      <p:bold r:id="rId37"/>
    </p:embeddedFont>
    <p:embeddedFont>
      <p:font typeface="Oswald Medium" panose="020F0502020204030204" pitchFamily="34" charset="0"/>
      <p:regular r:id="rId38"/>
      <p:bold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49"/>
    <p:restoredTop sz="86499"/>
  </p:normalViewPr>
  <p:slideViewPr>
    <p:cSldViewPr snapToGrid="0">
      <p:cViewPr varScale="1">
        <p:scale>
          <a:sx n="94" d="100"/>
          <a:sy n="94" d="100"/>
        </p:scale>
        <p:origin x="9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jpeg>
</file>

<file path=ppt/media/image14.jpg>
</file>

<file path=ppt/media/image15.png>
</file>

<file path=ppt/media/image16.jpeg>
</file>

<file path=ppt/media/image17.jpg>
</file>

<file path=ppt/media/image18.gif>
</file>

<file path=ppt/media/image19.gif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3BD7FD50-B0AB-4F6D-6EA8-3B9ACDB94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393739FB-A466-DA6C-4DEF-6EDEC44385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A1F04537-ACB7-A0BF-8D2E-9519FFC2DF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704435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9B424B68-95DD-C95E-9511-5300C3FD97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59CB88F8-9D83-8C47-47DC-6714102C9F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989AB38D-5CCC-F48B-6FF5-23083126DB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24194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BDC12631-B6DC-7583-2EEA-033BB70EC4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232124DC-8132-34F9-95F9-30BA8CF46BA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9FF4DFE3-C1F8-F44C-13C2-838DFD8F63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520466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E5A7BE12-16F5-A355-8D50-FB891FB699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31A15E2F-FBFB-AFC7-61D5-FCF6A098C2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AFAE8E80-3F3E-3F8B-61DD-C40D599EBA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36232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49EDCADA-F964-DE36-2FB3-D3FD4DC193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79434786-5406-21CC-59F6-66844E2F721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8D953269-17B5-0970-C474-841704C6EF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059401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D34EA228-E688-5F63-5D8C-7A9AC2E513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A8C4517F-7B01-3A58-3BC9-B5BC1C4227F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8049F10E-F5EF-C386-2748-545FD464C5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969663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CEC2F365-4DA3-DD4E-FA19-4D75EA42A1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BA4B3182-EF76-9329-1638-E40CC3E9AC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ROPA INTERIOR: LA CONOCES, SE ADAPTA A TI, OTRA PERSONA NO LA USARÍA.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Storytelling: </a:t>
            </a:r>
            <a:r>
              <a:rPr lang="en-US" dirty="0" err="1"/>
              <a:t>lograr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intimidad</a:t>
            </a:r>
            <a:r>
              <a:rPr lang="en-US" dirty="0"/>
              <a:t>, </a:t>
            </a:r>
            <a:r>
              <a:rPr lang="en-US" dirty="0" err="1"/>
              <a:t>contar</a:t>
            </a:r>
            <a:r>
              <a:rPr lang="en-US" dirty="0"/>
              <a:t> </a:t>
            </a:r>
            <a:r>
              <a:rPr lang="en-US" dirty="0" err="1"/>
              <a:t>cosas</a:t>
            </a:r>
            <a:r>
              <a:rPr lang="en-US" dirty="0"/>
              <a:t> </a:t>
            </a:r>
            <a:r>
              <a:rPr lang="en-US" dirty="0" err="1"/>
              <a:t>personales</a:t>
            </a:r>
            <a:r>
              <a:rPr lang="en-US" dirty="0"/>
              <a:t>, que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hagan</a:t>
            </a:r>
            <a:r>
              <a:rPr lang="en-US" dirty="0"/>
              <a:t> </a:t>
            </a:r>
            <a:r>
              <a:rPr lang="en-US" dirty="0" err="1"/>
              <a:t>sentir</a:t>
            </a:r>
            <a:r>
              <a:rPr lang="en-US" dirty="0"/>
              <a:t> vulnerable.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Aplicado</a:t>
            </a:r>
            <a:r>
              <a:rPr lang="en-US" dirty="0"/>
              <a:t> a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presentación</a:t>
            </a:r>
            <a:r>
              <a:rPr lang="en-US" dirty="0"/>
              <a:t>:  </a:t>
            </a:r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BFE5DC59-BE36-CA24-797E-D50EF65AB20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027388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1DD96DD2-7237-24EC-3903-13CA1F9AB5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DC1A4865-C601-D326-27F6-B5F93E969F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09575304-2F28-47E1-A873-6AE3DFADFA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41933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C4C2E41D-4367-B041-DE58-9B0D024DEF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41A72EDD-7A07-477B-4B45-DF222AA44A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Storytelling: Una </a:t>
            </a:r>
            <a:r>
              <a:rPr lang="en-US" dirty="0" err="1"/>
              <a:t>historia</a:t>
            </a:r>
            <a:r>
              <a:rPr lang="en-US" dirty="0"/>
              <a:t> no es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colección</a:t>
            </a:r>
            <a:r>
              <a:rPr lang="en-US" dirty="0"/>
              <a:t> </a:t>
            </a:r>
            <a:r>
              <a:rPr lang="en-US" dirty="0" err="1"/>
              <a:t>aleatoria</a:t>
            </a:r>
            <a:r>
              <a:rPr lang="en-US" dirty="0"/>
              <a:t> de </a:t>
            </a:r>
            <a:r>
              <a:rPr lang="en-US" dirty="0" err="1"/>
              <a:t>hechos</a:t>
            </a:r>
            <a:r>
              <a:rPr lang="en-US" dirty="0"/>
              <a:t>. Son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hechos</a:t>
            </a:r>
            <a:r>
              <a:rPr lang="en-US" dirty="0"/>
              <a:t> que </a:t>
            </a:r>
            <a:r>
              <a:rPr lang="en-US" dirty="0" err="1"/>
              <a:t>conducen</a:t>
            </a:r>
            <a:r>
              <a:rPr lang="en-US" dirty="0"/>
              <a:t> a un conflict y al </a:t>
            </a:r>
            <a:r>
              <a:rPr lang="en-US" dirty="0" err="1"/>
              <a:t>triunfo</a:t>
            </a:r>
            <a:r>
              <a:rPr lang="en-US" dirty="0"/>
              <a:t> del </a:t>
            </a:r>
            <a:r>
              <a:rPr lang="en-US" dirty="0" err="1"/>
              <a:t>protagonista</a:t>
            </a:r>
            <a:r>
              <a:rPr lang="en-US" dirty="0"/>
              <a:t>. Nada </a:t>
            </a:r>
            <a:r>
              <a:rPr lang="en-US" dirty="0" err="1"/>
              <a:t>sobra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Aplicado</a:t>
            </a:r>
            <a:r>
              <a:rPr lang="en-US" dirty="0"/>
              <a:t> a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presentación</a:t>
            </a:r>
            <a:r>
              <a:rPr lang="en-US" dirty="0"/>
              <a:t>:  </a:t>
            </a:r>
            <a:r>
              <a:rPr lang="en-US" dirty="0" err="1"/>
              <a:t>Textos</a:t>
            </a:r>
            <a:r>
              <a:rPr lang="en-US" dirty="0"/>
              <a:t> e </a:t>
            </a:r>
            <a:r>
              <a:rPr lang="en-US" dirty="0" err="1"/>
              <a:t>imagenes</a:t>
            </a:r>
            <a:r>
              <a:rPr lang="en-US" dirty="0"/>
              <a:t> </a:t>
            </a:r>
            <a:r>
              <a:rPr lang="en-US" dirty="0" err="1"/>
              <a:t>mínimos</a:t>
            </a:r>
            <a:r>
              <a:rPr lang="en-US" dirty="0"/>
              <a:t>.</a:t>
            </a:r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89D98F6F-56FE-F5BD-E77E-C959C4DF2A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328054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3729A56B-2000-52EB-894E-79CA2406AB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6CAAE237-0ADC-881D-6413-95110B0F35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6E81E242-A37B-B902-2ED2-733D77893B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9347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E08333CF-5C1E-4C8E-D7A1-09F3C2255C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5B6FF962-26E0-D246-DE0F-F3168DE788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Storytelling: Es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corazon</a:t>
            </a:r>
            <a:r>
              <a:rPr lang="en-US" dirty="0"/>
              <a:t> de la </a:t>
            </a:r>
            <a:r>
              <a:rPr lang="en-US" dirty="0" err="1"/>
              <a:t>narración</a:t>
            </a:r>
            <a:r>
              <a:rPr lang="en-US" dirty="0"/>
              <a:t>. Los </a:t>
            </a:r>
            <a:r>
              <a:rPr lang="en-US" dirty="0" err="1"/>
              <a:t>problemas</a:t>
            </a:r>
            <a:r>
              <a:rPr lang="en-US" dirty="0"/>
              <a:t> son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vez</a:t>
            </a:r>
            <a:r>
              <a:rPr lang="en-US" dirty="0"/>
              <a:t> </a:t>
            </a:r>
            <a:r>
              <a:rPr lang="en-US" dirty="0" err="1"/>
              <a:t>mayores</a:t>
            </a:r>
            <a:r>
              <a:rPr lang="en-US" dirty="0"/>
              <a:t>. </a:t>
            </a:r>
            <a:r>
              <a:rPr lang="en-US" dirty="0" err="1"/>
              <a:t>Nunca</a:t>
            </a:r>
            <a:r>
              <a:rPr lang="en-US" dirty="0"/>
              <a:t> </a:t>
            </a:r>
            <a:r>
              <a:rPr lang="en-US" dirty="0" err="1"/>
              <a:t>revelamos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final antes de </a:t>
            </a:r>
            <a:r>
              <a:rPr lang="en-US" dirty="0" err="1"/>
              <a:t>tiempo</a:t>
            </a:r>
            <a:r>
              <a:rPr lang="en-US" dirty="0"/>
              <a:t>. El </a:t>
            </a:r>
            <a:r>
              <a:rPr lang="en-US" dirty="0" err="1"/>
              <a:t>protagonista</a:t>
            </a:r>
            <a:r>
              <a:rPr lang="en-US" dirty="0"/>
              <a:t> </a:t>
            </a:r>
            <a:r>
              <a:rPr lang="en-US" dirty="0" err="1"/>
              <a:t>siempre</a:t>
            </a:r>
            <a:r>
              <a:rPr lang="en-US" dirty="0"/>
              <a:t> </a:t>
            </a:r>
            <a:r>
              <a:rPr lang="en-US" dirty="0" err="1"/>
              <a:t>tiene</a:t>
            </a:r>
            <a:r>
              <a:rPr lang="en-US" dirty="0"/>
              <a:t> que </a:t>
            </a:r>
            <a:r>
              <a:rPr lang="en-US" dirty="0" err="1"/>
              <a:t>estar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peligro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Aplicado</a:t>
            </a:r>
            <a:r>
              <a:rPr lang="en-US" dirty="0"/>
              <a:t> a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presentación</a:t>
            </a:r>
            <a:r>
              <a:rPr lang="en-US" dirty="0"/>
              <a:t>:  ¿</a:t>
            </a:r>
            <a:r>
              <a:rPr lang="en-US" dirty="0" err="1"/>
              <a:t>Recuerdan</a:t>
            </a:r>
            <a:r>
              <a:rPr lang="en-US" dirty="0"/>
              <a:t> </a:t>
            </a:r>
            <a:r>
              <a:rPr lang="en-US" dirty="0" err="1"/>
              <a:t>cuando</a:t>
            </a:r>
            <a:r>
              <a:rPr lang="en-US" dirty="0"/>
              <a:t> </a:t>
            </a:r>
            <a:r>
              <a:rPr lang="en-US" dirty="0" err="1"/>
              <a:t>dije</a:t>
            </a:r>
            <a:r>
              <a:rPr lang="en-US" dirty="0"/>
              <a:t> que la </a:t>
            </a:r>
            <a:r>
              <a:rPr lang="en-US" dirty="0" err="1"/>
              <a:t>presentación</a:t>
            </a:r>
            <a:r>
              <a:rPr lang="en-US" dirty="0"/>
              <a:t> </a:t>
            </a:r>
            <a:r>
              <a:rPr lang="en-US" dirty="0" err="1"/>
              <a:t>haría</a:t>
            </a:r>
            <a:r>
              <a:rPr lang="en-US" dirty="0"/>
              <a:t> 10 </a:t>
            </a:r>
            <a:r>
              <a:rPr lang="en-US" dirty="0" err="1"/>
              <a:t>veces</a:t>
            </a:r>
            <a:r>
              <a:rPr lang="en-US" dirty="0"/>
              <a:t> major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presentacion</a:t>
            </a:r>
            <a:r>
              <a:rPr lang="en-US" dirty="0"/>
              <a:t>? </a:t>
            </a:r>
            <a:r>
              <a:rPr lang="en-US" dirty="0" err="1"/>
              <a:t>Eso</a:t>
            </a:r>
            <a:r>
              <a:rPr lang="en-US" dirty="0"/>
              <a:t> </a:t>
            </a:r>
            <a:r>
              <a:rPr lang="en-US" dirty="0" err="1"/>
              <a:t>fue</a:t>
            </a:r>
            <a:r>
              <a:rPr lang="en-US" dirty="0"/>
              <a:t> </a:t>
            </a:r>
            <a:r>
              <a:rPr lang="en-US" dirty="0" err="1"/>
              <a:t>aumentar</a:t>
            </a:r>
            <a:r>
              <a:rPr lang="en-US" dirty="0"/>
              <a:t> las </a:t>
            </a:r>
            <a:r>
              <a:rPr lang="en-US" dirty="0" err="1"/>
              <a:t>expectativas</a:t>
            </a:r>
            <a:r>
              <a:rPr lang="en-US" dirty="0"/>
              <a:t>.</a:t>
            </a:r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F74D644A-3A86-C792-11D1-7F0583F12E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874425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EAD2C615-0D6B-26F7-6473-972E4B5501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427A3F1E-733F-165A-1613-6019954839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468188D0-0B13-A3C4-EE95-67A64C885A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419867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74ABEF6D-392B-925B-B3A7-4BF2D025AC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79804D9C-FCE0-CD93-3B9D-73B675B1DA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Storytelling: Una </a:t>
            </a:r>
            <a:r>
              <a:rPr lang="en-US" dirty="0" err="1"/>
              <a:t>historia</a:t>
            </a:r>
            <a:r>
              <a:rPr lang="en-US" dirty="0"/>
              <a:t> se </a:t>
            </a:r>
            <a:r>
              <a:rPr lang="en-US" dirty="0" err="1"/>
              <a:t>trata</a:t>
            </a:r>
            <a:r>
              <a:rPr lang="en-US" dirty="0"/>
              <a:t> de un </a:t>
            </a:r>
            <a:r>
              <a:rPr lang="en-US" dirty="0" err="1"/>
              <a:t>protagonista</a:t>
            </a:r>
            <a:r>
              <a:rPr lang="en-US" dirty="0"/>
              <a:t> </a:t>
            </a:r>
            <a:r>
              <a:rPr lang="en-US" dirty="0" err="1"/>
              <a:t>superando</a:t>
            </a:r>
            <a:r>
              <a:rPr lang="en-US" dirty="0"/>
              <a:t> un conflict. </a:t>
            </a:r>
            <a:r>
              <a:rPr lang="en-US" dirty="0" err="1"/>
              <a:t>Saliendo</a:t>
            </a:r>
            <a:r>
              <a:rPr lang="en-US" dirty="0"/>
              <a:t> de lo </a:t>
            </a:r>
            <a:r>
              <a:rPr lang="en-US" dirty="0" err="1"/>
              <a:t>común</a:t>
            </a:r>
            <a:r>
              <a:rPr lang="en-US" dirty="0"/>
              <a:t>.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presentación</a:t>
            </a:r>
            <a:r>
              <a:rPr lang="en-US" dirty="0"/>
              <a:t> es lo </a:t>
            </a:r>
            <a:r>
              <a:rPr lang="en-US" dirty="0" err="1"/>
              <a:t>mismo</a:t>
            </a:r>
            <a:r>
              <a:rPr lang="en-US" dirty="0"/>
              <a:t>, </a:t>
            </a:r>
            <a:r>
              <a:rPr lang="en-US" dirty="0" err="1"/>
              <a:t>pero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protagonista</a:t>
            </a:r>
            <a:r>
              <a:rPr lang="en-US" dirty="0"/>
              <a:t> no </a:t>
            </a:r>
            <a:r>
              <a:rPr lang="en-US" dirty="0" err="1"/>
              <a:t>eres</a:t>
            </a:r>
            <a:r>
              <a:rPr lang="en-US" dirty="0"/>
              <a:t> </a:t>
            </a:r>
            <a:r>
              <a:rPr lang="en-US" dirty="0" err="1"/>
              <a:t>tu.</a:t>
            </a:r>
            <a:r>
              <a:rPr lang="en-US" dirty="0"/>
              <a:t> Claro, </a:t>
            </a:r>
            <a:r>
              <a:rPr lang="en-US" dirty="0" err="1"/>
              <a:t>tu</a:t>
            </a:r>
            <a:r>
              <a:rPr lang="en-US" dirty="0"/>
              <a:t> </a:t>
            </a:r>
            <a:r>
              <a:rPr lang="en-US" dirty="0" err="1"/>
              <a:t>historia</a:t>
            </a:r>
            <a:r>
              <a:rPr lang="en-US" dirty="0"/>
              <a:t> es </a:t>
            </a:r>
            <a:r>
              <a:rPr lang="en-US" dirty="0" err="1"/>
              <a:t>estar</a:t>
            </a:r>
            <a:r>
              <a:rPr lang="en-US" dirty="0"/>
              <a:t> </a:t>
            </a:r>
            <a:r>
              <a:rPr lang="en-US" dirty="0" err="1"/>
              <a:t>nervioso</a:t>
            </a:r>
            <a:r>
              <a:rPr lang="en-US" dirty="0"/>
              <a:t>, que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suden</a:t>
            </a:r>
            <a:r>
              <a:rPr lang="en-US" dirty="0"/>
              <a:t> las </a:t>
            </a:r>
            <a:r>
              <a:rPr lang="en-US" dirty="0" err="1"/>
              <a:t>palmas</a:t>
            </a:r>
            <a:r>
              <a:rPr lang="en-US" dirty="0"/>
              <a:t> de las manos, etc. Pero </a:t>
            </a:r>
            <a:r>
              <a:rPr lang="en-US" dirty="0" err="1"/>
              <a:t>cada</a:t>
            </a:r>
            <a:r>
              <a:rPr lang="en-US" dirty="0"/>
              <a:t> persona </a:t>
            </a:r>
            <a:r>
              <a:rPr lang="en-US" dirty="0" err="1"/>
              <a:t>en</a:t>
            </a:r>
            <a:r>
              <a:rPr lang="en-US" dirty="0"/>
              <a:t> al audiencia </a:t>
            </a:r>
            <a:r>
              <a:rPr lang="en-US" dirty="0" err="1"/>
              <a:t>está</a:t>
            </a:r>
            <a:r>
              <a:rPr lang="en-US" dirty="0"/>
              <a:t> ahi para </a:t>
            </a:r>
            <a:r>
              <a:rPr lang="en-US" dirty="0" err="1"/>
              <a:t>sufrir</a:t>
            </a:r>
            <a:r>
              <a:rPr lang="en-US" dirty="0"/>
              <a:t> </a:t>
            </a:r>
            <a:r>
              <a:rPr lang="en-US" dirty="0" err="1"/>
              <a:t>personalmente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viaje</a:t>
            </a:r>
            <a:r>
              <a:rPr lang="en-US" dirty="0"/>
              <a:t>: </a:t>
            </a:r>
            <a:r>
              <a:rPr lang="en-US" dirty="0" err="1"/>
              <a:t>salir</a:t>
            </a:r>
            <a:r>
              <a:rPr lang="en-US" dirty="0"/>
              <a:t> de lo </a:t>
            </a:r>
            <a:r>
              <a:rPr lang="en-US" dirty="0" err="1"/>
              <a:t>comun</a:t>
            </a:r>
            <a:r>
              <a:rPr lang="en-US" dirty="0"/>
              <a:t>, </a:t>
            </a:r>
            <a:r>
              <a:rPr lang="en-US" dirty="0" err="1"/>
              <a:t>aprender</a:t>
            </a:r>
            <a:r>
              <a:rPr lang="en-US" dirty="0"/>
              <a:t> algo, </a:t>
            </a:r>
            <a:r>
              <a:rPr lang="en-US" dirty="0" err="1"/>
              <a:t>volver</a:t>
            </a:r>
            <a:r>
              <a:rPr lang="en-US" dirty="0"/>
              <a:t> a un </a:t>
            </a:r>
            <a:r>
              <a:rPr lang="en-US" dirty="0" err="1"/>
              <a:t>mundo</a:t>
            </a:r>
            <a:r>
              <a:rPr lang="en-US" dirty="0"/>
              <a:t> </a:t>
            </a:r>
            <a:r>
              <a:rPr lang="en-US" dirty="0" err="1"/>
              <a:t>distinto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Aplicado</a:t>
            </a:r>
            <a:r>
              <a:rPr lang="en-US" dirty="0"/>
              <a:t> a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presentación</a:t>
            </a:r>
            <a:r>
              <a:rPr lang="en-US" dirty="0"/>
              <a:t>: </a:t>
            </a:r>
            <a:r>
              <a:rPr lang="en-US" dirty="0" err="1"/>
              <a:t>Yo</a:t>
            </a:r>
            <a:r>
              <a:rPr lang="en-US" dirty="0"/>
              <a:t> </a:t>
            </a:r>
            <a:r>
              <a:rPr lang="en-US" dirty="0" err="1"/>
              <a:t>espero</a:t>
            </a:r>
            <a:r>
              <a:rPr lang="en-US" dirty="0"/>
              <a:t> que la </a:t>
            </a:r>
            <a:r>
              <a:rPr lang="en-US" dirty="0" err="1"/>
              <a:t>próxima</a:t>
            </a:r>
            <a:r>
              <a:rPr lang="en-US" dirty="0"/>
              <a:t> </a:t>
            </a:r>
            <a:r>
              <a:rPr lang="en-US" dirty="0" err="1"/>
              <a:t>presentación</a:t>
            </a:r>
            <a:r>
              <a:rPr lang="en-US" dirty="0"/>
              <a:t> que </a:t>
            </a:r>
            <a:r>
              <a:rPr lang="en-US" dirty="0" err="1"/>
              <a:t>hagan</a:t>
            </a:r>
            <a:r>
              <a:rPr lang="en-US" dirty="0"/>
              <a:t> sea </a:t>
            </a:r>
            <a:r>
              <a:rPr lang="en-US" dirty="0" err="1"/>
              <a:t>muchísimo</a:t>
            </a:r>
            <a:r>
              <a:rPr lang="en-US" dirty="0"/>
              <a:t> major que las </a:t>
            </a:r>
            <a:r>
              <a:rPr lang="en-US" dirty="0" err="1"/>
              <a:t>anteriores</a:t>
            </a:r>
            <a:r>
              <a:rPr lang="en-US" dirty="0"/>
              <a:t>. Que </a:t>
            </a:r>
            <a:r>
              <a:rPr lang="en-US" dirty="0" err="1"/>
              <a:t>vean</a:t>
            </a:r>
            <a:r>
              <a:rPr lang="en-US" dirty="0"/>
              <a:t> que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mundo</a:t>
            </a:r>
            <a:r>
              <a:rPr lang="en-US" dirty="0"/>
              <a:t> se </a:t>
            </a:r>
            <a:r>
              <a:rPr lang="en-US" dirty="0" err="1"/>
              <a:t>entreteje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historias</a:t>
            </a:r>
            <a:r>
              <a:rPr lang="en-US" dirty="0"/>
              <a:t>. Que se </a:t>
            </a:r>
            <a:r>
              <a:rPr lang="en-US" dirty="0" err="1"/>
              <a:t>apasionen</a:t>
            </a:r>
            <a:r>
              <a:rPr lang="en-US" dirty="0"/>
              <a:t> tanto </a:t>
            </a:r>
            <a:r>
              <a:rPr lang="en-US" dirty="0" err="1"/>
              <a:t>como</a:t>
            </a:r>
            <a:r>
              <a:rPr lang="en-US" dirty="0"/>
              <a:t> para </a:t>
            </a:r>
            <a:r>
              <a:rPr lang="en-US" dirty="0" err="1"/>
              <a:t>empezar</a:t>
            </a:r>
            <a:r>
              <a:rPr lang="en-US" dirty="0"/>
              <a:t> a </a:t>
            </a:r>
            <a:r>
              <a:rPr lang="en-US" dirty="0" err="1"/>
              <a:t>aprender</a:t>
            </a:r>
            <a:r>
              <a:rPr lang="en-US" dirty="0"/>
              <a:t> </a:t>
            </a:r>
            <a:r>
              <a:rPr lang="en-US" dirty="0" err="1"/>
              <a:t>más</a:t>
            </a:r>
            <a:r>
              <a:rPr lang="en-US" dirty="0"/>
              <a:t> al </a:t>
            </a:r>
            <a:r>
              <a:rPr lang="en-US" dirty="0" err="1"/>
              <a:t>respecto</a:t>
            </a:r>
            <a:r>
              <a:rPr lang="en-US" dirty="0"/>
              <a:t> y que </a:t>
            </a:r>
            <a:r>
              <a:rPr lang="en-US" dirty="0" err="1"/>
              <a:t>conversemos</a:t>
            </a:r>
            <a:r>
              <a:rPr lang="en-US" dirty="0"/>
              <a:t> al </a:t>
            </a:r>
            <a:r>
              <a:rPr lang="en-US" dirty="0" err="1"/>
              <a:t>respecto</a:t>
            </a:r>
            <a:r>
              <a:rPr lang="en-US" dirty="0"/>
              <a:t>.</a:t>
            </a:r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DEC5B71F-4534-12F6-B3F1-7E0FC51DAC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92037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C5DB97E6-76FD-BF45-04BA-BE9A7CC4B1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8DC4902E-5944-B2E0-96B2-700D8FFB8A2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935CC4E6-382C-4F2A-7C87-DD655F2513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263981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450BD9A2-F5A6-5BB0-3E7E-7DB8FD12DC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F427E2D0-983B-BBE5-C538-062D439CEE6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B8C02E35-63AD-B655-EFE3-BFC8E8CAB7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227292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A0F95D52-98D3-08F7-E0BB-4F8B5800B5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B627D2CF-7BAD-2349-C4A2-9ABE207F52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Storytelling: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narración</a:t>
            </a:r>
            <a:r>
              <a:rPr lang="en-US" dirty="0"/>
              <a:t> se </a:t>
            </a:r>
            <a:r>
              <a:rPr lang="en-US" dirty="0" err="1"/>
              <a:t>usan</a:t>
            </a:r>
            <a:r>
              <a:rPr lang="en-US" dirty="0"/>
              <a:t> </a:t>
            </a:r>
            <a:r>
              <a:rPr lang="en-US" dirty="0" err="1"/>
              <a:t>distintas</a:t>
            </a:r>
            <a:r>
              <a:rPr lang="en-US" dirty="0"/>
              <a:t> </a:t>
            </a:r>
            <a:r>
              <a:rPr lang="en-US" dirty="0" err="1"/>
              <a:t>técnias</a:t>
            </a:r>
            <a:r>
              <a:rPr lang="en-US" dirty="0"/>
              <a:t> para </a:t>
            </a:r>
            <a:r>
              <a:rPr lang="en-US" dirty="0" err="1"/>
              <a:t>despertar</a:t>
            </a:r>
            <a:r>
              <a:rPr lang="en-US" dirty="0"/>
              <a:t> </a:t>
            </a:r>
            <a:r>
              <a:rPr lang="en-US" dirty="0" err="1"/>
              <a:t>emociones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espectador</a:t>
            </a:r>
            <a:r>
              <a:rPr lang="en-US" dirty="0"/>
              <a:t>.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presentaciones</a:t>
            </a:r>
            <a:r>
              <a:rPr lang="en-US" dirty="0"/>
              <a:t>, no permanence </a:t>
            </a:r>
            <a:r>
              <a:rPr lang="en-US" dirty="0" err="1"/>
              <a:t>en</a:t>
            </a:r>
            <a:r>
              <a:rPr lang="en-US" dirty="0"/>
              <a:t> la </a:t>
            </a:r>
            <a:r>
              <a:rPr lang="en-US" dirty="0" err="1"/>
              <a:t>misma</a:t>
            </a:r>
            <a:r>
              <a:rPr lang="en-US" dirty="0"/>
              <a:t>. Que la </a:t>
            </a:r>
            <a:r>
              <a:rPr lang="en-US" dirty="0" err="1"/>
              <a:t>presentación</a:t>
            </a:r>
            <a:r>
              <a:rPr lang="en-US" dirty="0"/>
              <a:t> sea </a:t>
            </a:r>
            <a:r>
              <a:rPr lang="en-US" dirty="0" err="1"/>
              <a:t>siempre</a:t>
            </a:r>
            <a:r>
              <a:rPr lang="en-US" dirty="0"/>
              <a:t> “</a:t>
            </a:r>
            <a:r>
              <a:rPr lang="en-US" dirty="0" err="1"/>
              <a:t>risas</a:t>
            </a:r>
            <a:r>
              <a:rPr lang="en-US" dirty="0"/>
              <a:t> y </a:t>
            </a:r>
            <a:r>
              <a:rPr lang="en-US" dirty="0" err="1"/>
              <a:t>bromas</a:t>
            </a:r>
            <a:r>
              <a:rPr lang="en-US" dirty="0"/>
              <a:t>” es </a:t>
            </a:r>
            <a:r>
              <a:rPr lang="en-US" dirty="0" err="1"/>
              <a:t>plano</a:t>
            </a:r>
            <a:r>
              <a:rPr lang="en-US" dirty="0"/>
              <a:t>, </a:t>
            </a:r>
            <a:r>
              <a:rPr lang="en-US" dirty="0" err="1"/>
              <a:t>deja</a:t>
            </a:r>
            <a:r>
              <a:rPr lang="en-US" dirty="0"/>
              <a:t> de ser </a:t>
            </a:r>
            <a:r>
              <a:rPr lang="en-US" dirty="0" err="1"/>
              <a:t>divertido</a:t>
            </a:r>
            <a:r>
              <a:rPr lang="en-US" dirty="0"/>
              <a:t> </a:t>
            </a:r>
            <a:r>
              <a:rPr lang="en-US" dirty="0" err="1"/>
              <a:t>después</a:t>
            </a:r>
            <a:r>
              <a:rPr lang="en-US" dirty="0"/>
              <a:t> de un </a:t>
            </a:r>
            <a:r>
              <a:rPr lang="en-US" dirty="0" err="1"/>
              <a:t>rato</a:t>
            </a:r>
            <a:r>
              <a:rPr lang="en-US" dirty="0"/>
              <a:t>. Tiene que </a:t>
            </a:r>
            <a:r>
              <a:rPr lang="en-US" dirty="0" err="1"/>
              <a:t>construirse</a:t>
            </a:r>
            <a:r>
              <a:rPr lang="en-US" dirty="0"/>
              <a:t>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profundidad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Aplicado</a:t>
            </a:r>
            <a:r>
              <a:rPr lang="en-US" dirty="0"/>
              <a:t> a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presentación</a:t>
            </a:r>
            <a:r>
              <a:rPr lang="en-US" dirty="0"/>
              <a:t>: </a:t>
            </a:r>
            <a:r>
              <a:rPr lang="en-US" dirty="0" err="1"/>
              <a:t>En</a:t>
            </a:r>
            <a:r>
              <a:rPr lang="en-US" dirty="0"/>
              <a:t> las </a:t>
            </a:r>
            <a:r>
              <a:rPr lang="en-US" dirty="0" err="1"/>
              <a:t>historias</a:t>
            </a:r>
            <a:r>
              <a:rPr lang="en-US" dirty="0"/>
              <a:t> </a:t>
            </a:r>
            <a:r>
              <a:rPr lang="en-US" dirty="0" err="1"/>
              <a:t>pueden</a:t>
            </a:r>
            <a:r>
              <a:rPr lang="en-US" dirty="0"/>
              <a:t> </a:t>
            </a:r>
            <a:r>
              <a:rPr lang="en-US" dirty="0" err="1"/>
              <a:t>haber</a:t>
            </a:r>
            <a:r>
              <a:rPr lang="en-US" dirty="0"/>
              <a:t> </a:t>
            </a:r>
            <a:r>
              <a:rPr lang="en-US" dirty="0" err="1"/>
              <a:t>reconocido</a:t>
            </a:r>
            <a:r>
              <a:rPr lang="en-US" dirty="0"/>
              <a:t> </a:t>
            </a:r>
            <a:r>
              <a:rPr lang="en-US" dirty="0" err="1"/>
              <a:t>nerviosismo</a:t>
            </a:r>
            <a:r>
              <a:rPr lang="en-US" dirty="0"/>
              <a:t>, </a:t>
            </a:r>
            <a:r>
              <a:rPr lang="en-US" dirty="0" err="1"/>
              <a:t>aburrimiento</a:t>
            </a:r>
            <a:r>
              <a:rPr lang="en-US" dirty="0"/>
              <a:t>, </a:t>
            </a:r>
            <a:r>
              <a:rPr lang="en-US" dirty="0" err="1"/>
              <a:t>frustración</a:t>
            </a:r>
            <a:r>
              <a:rPr lang="en-US" dirty="0"/>
              <a:t>. Curioso/</a:t>
            </a:r>
            <a:r>
              <a:rPr lang="en-US" dirty="0" err="1"/>
              <a:t>incomodidad</a:t>
            </a:r>
            <a:r>
              <a:rPr lang="en-US" dirty="0"/>
              <a:t> con la analogia de la </a:t>
            </a:r>
            <a:r>
              <a:rPr lang="en-US" dirty="0" err="1"/>
              <a:t>ropa</a:t>
            </a:r>
            <a:r>
              <a:rPr lang="en-US" dirty="0"/>
              <a:t> interior. Risa con </a:t>
            </a:r>
            <a:r>
              <a:rPr lang="en-US" dirty="0" err="1"/>
              <a:t>alguna</a:t>
            </a:r>
            <a:r>
              <a:rPr lang="en-US" dirty="0"/>
              <a:t> imagen. Pero </a:t>
            </a:r>
            <a:r>
              <a:rPr lang="en-US" dirty="0" err="1"/>
              <a:t>espero</a:t>
            </a:r>
            <a:r>
              <a:rPr lang="en-US" dirty="0"/>
              <a:t> </a:t>
            </a:r>
            <a:r>
              <a:rPr lang="en-US" dirty="0" err="1"/>
              <a:t>haya</a:t>
            </a:r>
            <a:r>
              <a:rPr lang="en-US" dirty="0"/>
              <a:t> </a:t>
            </a:r>
            <a:r>
              <a:rPr lang="en-US" dirty="0" err="1"/>
              <a:t>sido</a:t>
            </a:r>
            <a:r>
              <a:rPr lang="en-US" dirty="0"/>
              <a:t> un </a:t>
            </a:r>
            <a:r>
              <a:rPr lang="en-US" dirty="0" err="1"/>
              <a:t>abanico</a:t>
            </a:r>
            <a:r>
              <a:rPr lang="en-US" dirty="0"/>
              <a:t> de </a:t>
            </a:r>
            <a:r>
              <a:rPr lang="en-US" dirty="0" err="1"/>
              <a:t>emociones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EB0D220B-FCEC-F556-13AD-4522D6330D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844743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AF0E9903-2AEF-7FC5-4E33-01CC04DB18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F0DAB708-3468-5AEF-8AC8-9CC3027DC7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4561507F-041D-C41E-F2D8-026B57CA3B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540236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41FA976E-402E-AB9F-1907-D49160DFF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105720EA-3828-E8A1-05FA-438FF5F0DA0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Un product </a:t>
            </a:r>
            <a:r>
              <a:rPr lang="en-US" dirty="0" err="1"/>
              <a:t>nunca</a:t>
            </a:r>
            <a:r>
              <a:rPr lang="en-US" dirty="0"/>
              <a:t> </a:t>
            </a:r>
            <a:r>
              <a:rPr lang="en-US" dirty="0" err="1"/>
              <a:t>está</a:t>
            </a:r>
            <a:r>
              <a:rPr lang="en-US" dirty="0"/>
              <a:t> </a:t>
            </a:r>
            <a:r>
              <a:rPr lang="en-US" dirty="0" err="1"/>
              <a:t>terminado</a:t>
            </a:r>
            <a:r>
              <a:rPr lang="en-US" dirty="0"/>
              <a:t>. Una </a:t>
            </a:r>
            <a:r>
              <a:rPr lang="en-US" dirty="0" err="1"/>
              <a:t>presentación</a:t>
            </a:r>
            <a:r>
              <a:rPr lang="en-US" dirty="0"/>
              <a:t> </a:t>
            </a:r>
            <a:r>
              <a:rPr lang="en-US" dirty="0" err="1"/>
              <a:t>tampoco</a:t>
            </a:r>
            <a:r>
              <a:rPr lang="en-US" dirty="0"/>
              <a:t>. Podemos </a:t>
            </a:r>
            <a:r>
              <a:rPr lang="en-US" dirty="0" err="1"/>
              <a:t>mejorarla</a:t>
            </a:r>
            <a:r>
              <a:rPr lang="en-US" dirty="0"/>
              <a:t> </a:t>
            </a:r>
            <a:r>
              <a:rPr lang="en-US" dirty="0" err="1"/>
              <a:t>mucho</a:t>
            </a:r>
            <a:r>
              <a:rPr lang="en-US" dirty="0"/>
              <a:t>, y para </a:t>
            </a:r>
            <a:r>
              <a:rPr lang="en-US" dirty="0" err="1"/>
              <a:t>eso</a:t>
            </a:r>
            <a:r>
              <a:rPr lang="en-US" dirty="0"/>
              <a:t> temenos que </a:t>
            </a:r>
            <a:r>
              <a:rPr lang="en-US" dirty="0" err="1"/>
              <a:t>practicar</a:t>
            </a:r>
            <a:r>
              <a:rPr lang="en-US" dirty="0"/>
              <a:t> y </a:t>
            </a:r>
            <a:r>
              <a:rPr lang="en-US" dirty="0" err="1"/>
              <a:t>pedir</a:t>
            </a:r>
            <a:r>
              <a:rPr lang="en-US" dirty="0"/>
              <a:t> retro.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 </a:t>
            </a:r>
            <a:r>
              <a:rPr lang="en-US" dirty="0" err="1"/>
              <a:t>mismo</a:t>
            </a:r>
            <a:r>
              <a:rPr lang="en-US" dirty="0"/>
              <a:t> con la </a:t>
            </a:r>
            <a:r>
              <a:rPr lang="en-US" dirty="0" err="1"/>
              <a:t>habilidad</a:t>
            </a:r>
            <a:r>
              <a:rPr lang="en-US" dirty="0"/>
              <a:t> de presenter. </a:t>
            </a:r>
            <a:r>
              <a:rPr lang="en-US" dirty="0" err="1"/>
              <a:t>Busquen</a:t>
            </a:r>
            <a:r>
              <a:rPr lang="en-US" dirty="0"/>
              <a:t>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oportunidades</a:t>
            </a:r>
            <a:r>
              <a:rPr lang="en-US" dirty="0"/>
              <a:t>. </a:t>
            </a:r>
            <a:r>
              <a:rPr lang="en-US" dirty="0" err="1"/>
              <a:t>Busquen</a:t>
            </a:r>
            <a:r>
              <a:rPr lang="en-US" dirty="0"/>
              <a:t> un </a:t>
            </a:r>
            <a:r>
              <a:rPr lang="en-US" dirty="0" err="1"/>
              <a:t>tema</a:t>
            </a:r>
            <a:r>
              <a:rPr lang="en-US" dirty="0"/>
              <a:t> que les </a:t>
            </a:r>
            <a:r>
              <a:rPr lang="en-US" dirty="0" err="1"/>
              <a:t>apasione</a:t>
            </a:r>
            <a:r>
              <a:rPr lang="en-US" dirty="0"/>
              <a:t> y </a:t>
            </a:r>
            <a:r>
              <a:rPr lang="en-US" dirty="0" err="1"/>
              <a:t>busquen</a:t>
            </a:r>
            <a:r>
              <a:rPr lang="en-US" dirty="0"/>
              <a:t> </a:t>
            </a:r>
            <a:r>
              <a:rPr lang="en-US" dirty="0" err="1"/>
              <a:t>espacios</a:t>
            </a:r>
            <a:r>
              <a:rPr lang="en-US" dirty="0"/>
              <a:t> para </a:t>
            </a:r>
            <a:r>
              <a:rPr lang="en-US" dirty="0" err="1"/>
              <a:t>hablar</a:t>
            </a:r>
            <a:r>
              <a:rPr lang="en-US" dirty="0"/>
              <a:t> de </a:t>
            </a:r>
            <a:r>
              <a:rPr lang="en-US" dirty="0" err="1"/>
              <a:t>eso</a:t>
            </a:r>
            <a:r>
              <a:rPr lang="en-US" dirty="0"/>
              <a:t>. </a:t>
            </a:r>
            <a:r>
              <a:rPr lang="en-US" dirty="0" err="1"/>
              <a:t>Mejoraran</a:t>
            </a:r>
            <a:r>
              <a:rPr lang="en-US" dirty="0"/>
              <a:t>. </a:t>
            </a:r>
            <a:r>
              <a:rPr lang="en-US" dirty="0" err="1"/>
              <a:t>Garantizado</a:t>
            </a:r>
            <a:r>
              <a:rPr lang="en-US" dirty="0"/>
              <a:t>.</a:t>
            </a:r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2967B184-2465-D760-1B1C-681B1BDABE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5904801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82644372-EC7B-606F-E212-2C93D72D96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52F1B082-0EFD-7C6C-7497-4541BE5D18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33A6C39A-770D-1B85-00B2-586221DA49E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6317766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AA39AF4C-7B7A-F126-96BD-ABE9BCBED8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562A745F-D888-9AFA-0012-E8D75881DE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40D40153-683B-C8D2-DFE6-DEB4D6929B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963244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294413EB-C0DB-133E-4EB0-0E4E63E169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F5EFB3A0-8672-927D-9844-5F19BCB0AE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FFF14DFE-9BDE-9A99-4350-2AA06C261B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6216683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AF90CEE4-523E-D5F1-4612-E9F74FACE0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87A39498-65F5-089E-EE58-687CF62E82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A39B34E0-EB89-1EFC-8D8C-191E7570FD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896961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50BB960D-D6A9-72F5-C09F-6215C5030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17704ED1-9CAE-A3AB-F399-9999AE815B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465158E4-29EF-76AA-661E-65AEDD897F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035947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E4C6DF50-DD58-9EB6-227D-FCBD914877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9508B639-9974-2583-F2B8-3E422E00F3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4B8CC642-626C-4C02-9D22-A684CBA5B0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825417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3CD6B924-5708-649B-5565-9B97482479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1E77CCCD-5F48-8CB8-FBDE-45EC8F057F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CEB26519-ABC7-E47D-5F6D-AA0E543509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415994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F192AD2D-918C-81D8-69DE-1D342D049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0A94F1CC-A357-0FC2-B4B7-C9048D125A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8CEC15E8-8C68-AEE8-26A3-5783285B694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68008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A188E630-B4EA-46A2-5BA4-8A7B5602DF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FA1B7F20-FBED-4B81-823F-CBE01B8A82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E043E112-15D8-3EA7-FCA0-61770F3380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914920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73A4DD15-701F-80A1-97E1-0AE49EB51C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B0D6D927-8A26-EC97-266F-02D1FDD86E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F3B37062-3A08-BBDB-AC43-4A6A099DCE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752860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CB564700-BB00-2424-3FDF-B148F34989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>
            <a:extLst>
              <a:ext uri="{FF2B5EF4-FFF2-40B4-BE49-F238E27FC236}">
                <a16:creationId xmlns:a16="http://schemas.microsoft.com/office/drawing/2014/main" id="{9AEEAB0E-8AA6-CD66-C4A0-71F72EF3D7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>
            <a:extLst>
              <a:ext uri="{FF2B5EF4-FFF2-40B4-BE49-F238E27FC236}">
                <a16:creationId xmlns:a16="http://schemas.microsoft.com/office/drawing/2014/main" id="{AACCA98F-FBCC-FF32-7B28-C6AD5B23F9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63941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4.jp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6.jpe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7.jp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gif"/><Relationship Id="rId5" Type="http://schemas.openxmlformats.org/officeDocument/2006/relationships/image" Target="../media/image18.gif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21.jpeg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22.jpeg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23.jpeg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24.jpeg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25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8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26.png"/><Relationship Id="rId4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3"/>
          <p:cNvGrpSpPr/>
          <p:nvPr/>
        </p:nvGrpSpPr>
        <p:grpSpPr>
          <a:xfrm>
            <a:off x="4138031" y="4304440"/>
            <a:ext cx="4619625" cy="862191"/>
            <a:chOff x="-65" y="4298172"/>
            <a:chExt cx="12192000" cy="862191"/>
          </a:xfrm>
        </p:grpSpPr>
        <p:sp>
          <p:nvSpPr>
            <p:cNvPr id="86" name="Google Shape;86;p13"/>
            <p:cNvSpPr txBox="1"/>
            <p:nvPr/>
          </p:nvSpPr>
          <p:spPr>
            <a:xfrm>
              <a:off x="-65" y="4298172"/>
              <a:ext cx="12192000" cy="6462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3600" dirty="0">
                  <a:solidFill>
                    <a:srgbClr val="4AC9B4"/>
                  </a:solidFill>
                  <a:latin typeface="Oswald Medium"/>
                  <a:ea typeface="Oswald Medium"/>
                  <a:cs typeface="Oswald Medium"/>
                  <a:sym typeface="Oswald Medium"/>
                </a:rPr>
                <a:t>DATA STORYTELLING</a:t>
              </a:r>
              <a:endParaRPr sz="36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endParaRPr>
            </a:p>
          </p:txBody>
        </p:sp>
        <p:sp>
          <p:nvSpPr>
            <p:cNvPr id="87" name="Google Shape;87;p13"/>
            <p:cNvSpPr txBox="1"/>
            <p:nvPr/>
          </p:nvSpPr>
          <p:spPr>
            <a:xfrm>
              <a:off x="-65" y="4883163"/>
              <a:ext cx="12192000" cy="2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1800" dirty="0">
                  <a:solidFill>
                    <a:schemeClr val="lt1"/>
                  </a:solidFill>
                  <a:latin typeface="Oswald"/>
                  <a:ea typeface="Oswald"/>
                  <a:cs typeface="Oswald"/>
                  <a:sym typeface="Oswald"/>
                </a:rPr>
                <a:t>EVITEMOS MÁS MUERTES POR POWER POINT</a:t>
              </a:r>
              <a:endParaRPr dirty="0"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000" y="5595075"/>
            <a:ext cx="3105150" cy="100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6350" y="922625"/>
            <a:ext cx="1261850" cy="12997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57BE5A34-13C7-C045-E8E2-3790BF76D16F}"/>
              </a:ext>
            </a:extLst>
          </p:cNvPr>
          <p:cNvSpPr/>
          <p:nvPr/>
        </p:nvSpPr>
        <p:spPr>
          <a:xfrm>
            <a:off x="5165651" y="1820473"/>
            <a:ext cx="2564386" cy="2483967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11F2D85D-F881-2461-4E91-1C19366A4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6645C428-4A3C-6994-86AE-00F313274DC6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A8877373-BA0F-F1A7-A689-013781F4CAF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D36F7E83-0A45-8870-A8CA-BD76C198FC6F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>
            <a:extLst>
              <a:ext uri="{FF2B5EF4-FFF2-40B4-BE49-F238E27FC236}">
                <a16:creationId xmlns:a16="http://schemas.microsoft.com/office/drawing/2014/main" id="{8CC81FF9-C0CC-1D0F-F6F7-812C6386802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36500" y="5036875"/>
            <a:ext cx="162877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>
            <a:extLst>
              <a:ext uri="{FF2B5EF4-FFF2-40B4-BE49-F238E27FC236}">
                <a16:creationId xmlns:a16="http://schemas.microsoft.com/office/drawing/2014/main" id="{36686AD9-8761-8625-0656-77A8AAF4BCA0}"/>
              </a:ext>
            </a:extLst>
          </p:cNvPr>
          <p:cNvSpPr txBox="1"/>
          <p:nvPr/>
        </p:nvSpPr>
        <p:spPr>
          <a:xfrm>
            <a:off x="10755094" y="4698181"/>
            <a:ext cx="122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Ir a donar:</a:t>
            </a:r>
            <a:endParaRPr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81D52C46-EF3E-38B7-2ADA-839038F3F5F2}"/>
              </a:ext>
            </a:extLst>
          </p:cNvPr>
          <p:cNvSpPr txBox="1"/>
          <p:nvPr/>
        </p:nvSpPr>
        <p:spPr>
          <a:xfrm>
            <a:off x="781300" y="3142867"/>
            <a:ext cx="113702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CONSIDERA TU </a:t>
            </a:r>
            <a:r>
              <a:rPr lang="es-CL" sz="4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AUDIENCIA</a:t>
            </a:r>
            <a:endParaRPr sz="4800"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2" name="Google Shape;87;p13">
            <a:extLst>
              <a:ext uri="{FF2B5EF4-FFF2-40B4-BE49-F238E27FC236}">
                <a16:creationId xmlns:a16="http://schemas.microsoft.com/office/drawing/2014/main" id="{380CF6E9-4E88-56C5-625F-0293944E4282}"/>
              </a:ext>
            </a:extLst>
          </p:cNvPr>
          <p:cNvSpPr txBox="1"/>
          <p:nvPr/>
        </p:nvSpPr>
        <p:spPr>
          <a:xfrm>
            <a:off x="821800" y="275550"/>
            <a:ext cx="113702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#2</a:t>
            </a:r>
            <a:endParaRPr sz="3200" dirty="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" name="Google Shape;86;p13">
            <a:extLst>
              <a:ext uri="{FF2B5EF4-FFF2-40B4-BE49-F238E27FC236}">
                <a16:creationId xmlns:a16="http://schemas.microsoft.com/office/drawing/2014/main" id="{30D22E58-EC43-8283-18F1-0E238CCA7DB6}"/>
              </a:ext>
            </a:extLst>
          </p:cNvPr>
          <p:cNvSpPr txBox="1"/>
          <p:nvPr/>
        </p:nvSpPr>
        <p:spPr>
          <a:xfrm>
            <a:off x="2479040" y="4867531"/>
            <a:ext cx="7974720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JUSTIFICA TU DEUDA TEMPORAL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IDENTIFICA QUIÉN TOMARÁ LA DECISIÓN</a:t>
            </a:r>
            <a:endParaRPr sz="2800" dirty="0">
              <a:solidFill>
                <a:schemeClr val="bg1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5" name="Picture 4" descr="A red and blue snake logo&#10;&#10;Description automatically generated">
            <a:extLst>
              <a:ext uri="{FF2B5EF4-FFF2-40B4-BE49-F238E27FC236}">
                <a16:creationId xmlns:a16="http://schemas.microsoft.com/office/drawing/2014/main" id="{6095CD61-1134-449F-72EA-AB5EB93D1AA6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1942469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BA24AFD5-B001-864A-B74A-50E694A4AD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6C7BFE9C-FB61-1D66-BD43-2AFEC9AFEA2B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B844FBCF-6360-A15F-CE55-A7B89A1BE50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0EA51482-68A4-60AB-05F5-AB8AF972D244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>
            <a:extLst>
              <a:ext uri="{FF2B5EF4-FFF2-40B4-BE49-F238E27FC236}">
                <a16:creationId xmlns:a16="http://schemas.microsoft.com/office/drawing/2014/main" id="{0F3F66E2-7404-8C81-513F-E1BBC8E35CE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36500" y="5036875"/>
            <a:ext cx="162877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>
            <a:extLst>
              <a:ext uri="{FF2B5EF4-FFF2-40B4-BE49-F238E27FC236}">
                <a16:creationId xmlns:a16="http://schemas.microsoft.com/office/drawing/2014/main" id="{F869509A-5C91-48FF-68F1-00600A7B9093}"/>
              </a:ext>
            </a:extLst>
          </p:cNvPr>
          <p:cNvSpPr txBox="1"/>
          <p:nvPr/>
        </p:nvSpPr>
        <p:spPr>
          <a:xfrm>
            <a:off x="10755094" y="4698181"/>
            <a:ext cx="122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Ir a donar:</a:t>
            </a:r>
            <a:endParaRPr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B89086F8-0727-7D73-8CAF-AD54916CFC82}"/>
              </a:ext>
            </a:extLst>
          </p:cNvPr>
          <p:cNvSpPr txBox="1"/>
          <p:nvPr/>
        </p:nvSpPr>
        <p:spPr>
          <a:xfrm>
            <a:off x="781300" y="3142867"/>
            <a:ext cx="113702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DEFINE Y REFINA TU </a:t>
            </a:r>
            <a:r>
              <a:rPr lang="es-CL" sz="4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OBJETIVO</a:t>
            </a:r>
            <a:endParaRPr sz="4800"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2" name="Google Shape;87;p13">
            <a:extLst>
              <a:ext uri="{FF2B5EF4-FFF2-40B4-BE49-F238E27FC236}">
                <a16:creationId xmlns:a16="http://schemas.microsoft.com/office/drawing/2014/main" id="{488DFFC2-8840-9644-D238-DD1E2E8723B6}"/>
              </a:ext>
            </a:extLst>
          </p:cNvPr>
          <p:cNvSpPr txBox="1"/>
          <p:nvPr/>
        </p:nvSpPr>
        <p:spPr>
          <a:xfrm>
            <a:off x="821800" y="275550"/>
            <a:ext cx="113702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#3</a:t>
            </a:r>
            <a:endParaRPr sz="3200" dirty="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" name="Google Shape;86;p13">
            <a:extLst>
              <a:ext uri="{FF2B5EF4-FFF2-40B4-BE49-F238E27FC236}">
                <a16:creationId xmlns:a16="http://schemas.microsoft.com/office/drawing/2014/main" id="{48B32D25-1B70-B8CF-C347-6CFAB654E955}"/>
              </a:ext>
            </a:extLst>
          </p:cNvPr>
          <p:cNvSpPr txBox="1"/>
          <p:nvPr/>
        </p:nvSpPr>
        <p:spPr>
          <a:xfrm>
            <a:off x="2499290" y="4698181"/>
            <a:ext cx="7974720" cy="1138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¿QUÉ </a:t>
            </a:r>
            <a:r>
              <a:rPr lang="es-CL" sz="4000" b="1" dirty="0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ACCIÓN</a:t>
            </a:r>
            <a:r>
              <a:rPr lang="es-CL" sz="3200" b="1" dirty="0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 </a:t>
            </a:r>
            <a:r>
              <a:rPr lang="es-CL" sz="2800" dirty="0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TIENE QUE TOMARSE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DESPUÉS DE LA PRESENTACIÓN?</a:t>
            </a:r>
            <a:endParaRPr sz="2800" dirty="0">
              <a:solidFill>
                <a:schemeClr val="bg1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5" name="Picture 4" descr="A red and blue snake logo&#10;&#10;Description automatically generated">
            <a:extLst>
              <a:ext uri="{FF2B5EF4-FFF2-40B4-BE49-F238E27FC236}">
                <a16:creationId xmlns:a16="http://schemas.microsoft.com/office/drawing/2014/main" id="{634158D5-A0D3-3499-3A59-638DFD3325C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2197477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E0DD21C3-7231-A86F-7CFA-D926859EED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94C6D5B0-28B4-AB41-76BE-76DF32E4CBA0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428664E1-ED67-9035-4973-7A971FC8920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5861F5A9-FEE6-B1B0-0B58-7DBEAF5DF4E0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>
            <a:extLst>
              <a:ext uri="{FF2B5EF4-FFF2-40B4-BE49-F238E27FC236}">
                <a16:creationId xmlns:a16="http://schemas.microsoft.com/office/drawing/2014/main" id="{3FB8680E-CC7E-40FC-90A1-88E1F3A4EFC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36500" y="5036875"/>
            <a:ext cx="162877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>
            <a:extLst>
              <a:ext uri="{FF2B5EF4-FFF2-40B4-BE49-F238E27FC236}">
                <a16:creationId xmlns:a16="http://schemas.microsoft.com/office/drawing/2014/main" id="{7733535C-67D3-3336-0EA5-E1787CFCC992}"/>
              </a:ext>
            </a:extLst>
          </p:cNvPr>
          <p:cNvSpPr txBox="1"/>
          <p:nvPr/>
        </p:nvSpPr>
        <p:spPr>
          <a:xfrm>
            <a:off x="10755094" y="4698181"/>
            <a:ext cx="122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Ir a donar:</a:t>
            </a:r>
            <a:endParaRPr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ADAC184C-C067-97BB-075D-60C727782A0A}"/>
              </a:ext>
            </a:extLst>
          </p:cNvPr>
          <p:cNvSpPr txBox="1"/>
          <p:nvPr/>
        </p:nvSpPr>
        <p:spPr>
          <a:xfrm>
            <a:off x="781300" y="3142867"/>
            <a:ext cx="113702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ELIGE TU</a:t>
            </a:r>
            <a:r>
              <a:rPr lang="es-CL" sz="4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 FINAL</a:t>
            </a:r>
            <a:endParaRPr sz="4800"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2" name="Google Shape;87;p13">
            <a:extLst>
              <a:ext uri="{FF2B5EF4-FFF2-40B4-BE49-F238E27FC236}">
                <a16:creationId xmlns:a16="http://schemas.microsoft.com/office/drawing/2014/main" id="{305A4753-9A6E-8C9F-2D38-37F5F07A9335}"/>
              </a:ext>
            </a:extLst>
          </p:cNvPr>
          <p:cNvSpPr txBox="1"/>
          <p:nvPr/>
        </p:nvSpPr>
        <p:spPr>
          <a:xfrm>
            <a:off x="821800" y="275550"/>
            <a:ext cx="113702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#4</a:t>
            </a:r>
            <a:endParaRPr sz="3200" dirty="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" name="Picture 5" descr="A box with objects in it and a red x&#10;&#10;Description automatically generated">
            <a:extLst>
              <a:ext uri="{FF2B5EF4-FFF2-40B4-BE49-F238E27FC236}">
                <a16:creationId xmlns:a16="http://schemas.microsoft.com/office/drawing/2014/main" id="{8B65D7B2-DFAC-3EF1-BF97-86AB41E9EF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63850" y="4198636"/>
            <a:ext cx="3086100" cy="2159000"/>
          </a:xfrm>
          <a:prstGeom prst="rect">
            <a:avLst/>
          </a:prstGeom>
        </p:spPr>
      </p:pic>
      <p:pic>
        <p:nvPicPr>
          <p:cNvPr id="7" name="Picture 6" descr="A red and blue snake logo&#10;&#10;Description automatically generated">
            <a:extLst>
              <a:ext uri="{FF2B5EF4-FFF2-40B4-BE49-F238E27FC236}">
                <a16:creationId xmlns:a16="http://schemas.microsoft.com/office/drawing/2014/main" id="{4095B547-EDAF-6DA4-EAA1-16BD366A6D5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9943190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E2BF963B-086C-4823-AC52-D350361EA6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6204A33E-AFC4-B35B-1EB4-67E6A631CAB8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9F38B56B-7F71-7456-4FC5-5C3A30D7C1F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60A19396-FCC2-C9BA-754E-6582F0BEED67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>
            <a:extLst>
              <a:ext uri="{FF2B5EF4-FFF2-40B4-BE49-F238E27FC236}">
                <a16:creationId xmlns:a16="http://schemas.microsoft.com/office/drawing/2014/main" id="{5A9A831E-F20C-FE39-0525-C1EC75F6FC5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36500" y="5036875"/>
            <a:ext cx="162877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>
            <a:extLst>
              <a:ext uri="{FF2B5EF4-FFF2-40B4-BE49-F238E27FC236}">
                <a16:creationId xmlns:a16="http://schemas.microsoft.com/office/drawing/2014/main" id="{8E53C8BA-3DB8-42EC-55C0-6486B1B3C620}"/>
              </a:ext>
            </a:extLst>
          </p:cNvPr>
          <p:cNvSpPr txBox="1"/>
          <p:nvPr/>
        </p:nvSpPr>
        <p:spPr>
          <a:xfrm>
            <a:off x="10755094" y="4698181"/>
            <a:ext cx="122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Ir a donar:</a:t>
            </a:r>
            <a:endParaRPr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839F995B-0A20-E1E6-96E5-AAE2F778D02C}"/>
              </a:ext>
            </a:extLst>
          </p:cNvPr>
          <p:cNvSpPr txBox="1"/>
          <p:nvPr/>
        </p:nvSpPr>
        <p:spPr>
          <a:xfrm>
            <a:off x="695075" y="1418116"/>
            <a:ext cx="113702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CONSTRUYE EL </a:t>
            </a:r>
            <a:r>
              <a:rPr lang="es-CL" sz="4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FINAL</a:t>
            </a:r>
            <a:endParaRPr sz="4800"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2" name="Google Shape;87;p13">
            <a:extLst>
              <a:ext uri="{FF2B5EF4-FFF2-40B4-BE49-F238E27FC236}">
                <a16:creationId xmlns:a16="http://schemas.microsoft.com/office/drawing/2014/main" id="{2DFB266A-BCFE-D45C-E9FB-791ADDE5A8AA}"/>
              </a:ext>
            </a:extLst>
          </p:cNvPr>
          <p:cNvSpPr txBox="1"/>
          <p:nvPr/>
        </p:nvSpPr>
        <p:spPr>
          <a:xfrm>
            <a:off x="821800" y="275550"/>
            <a:ext cx="113702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#5</a:t>
            </a:r>
            <a:endParaRPr sz="3200" dirty="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" name="Picture 6" descr="A map of a treasure&#10;&#10;Description automatically generated">
            <a:extLst>
              <a:ext uri="{FF2B5EF4-FFF2-40B4-BE49-F238E27FC236}">
                <a16:creationId xmlns:a16="http://schemas.microsoft.com/office/drawing/2014/main" id="{2F58146D-59A6-8627-8ED6-312EC4997D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8617" y="2049085"/>
            <a:ext cx="4616565" cy="4616565"/>
          </a:xfrm>
          <a:prstGeom prst="rect">
            <a:avLst/>
          </a:prstGeom>
        </p:spPr>
      </p:pic>
      <p:pic>
        <p:nvPicPr>
          <p:cNvPr id="8" name="Picture 7" descr="A red and blue snake logo&#10;&#10;Description automatically generated">
            <a:extLst>
              <a:ext uri="{FF2B5EF4-FFF2-40B4-BE49-F238E27FC236}">
                <a16:creationId xmlns:a16="http://schemas.microsoft.com/office/drawing/2014/main" id="{B8A4C407-624E-82E7-130F-3CB259DBF6AA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142130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FCCDC96A-60EC-1823-D01A-03E8FA975B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06903037-190B-801B-E78F-32A510DCBDEC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83DA4549-34B4-6BE7-E8FB-80A5BD0FF3B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C317D3D2-53E1-2122-5503-E3621F9B1479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>
            <a:extLst>
              <a:ext uri="{FF2B5EF4-FFF2-40B4-BE49-F238E27FC236}">
                <a16:creationId xmlns:a16="http://schemas.microsoft.com/office/drawing/2014/main" id="{02FF1F70-B4B6-62AA-A19B-3A95D71C81D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36500" y="5036875"/>
            <a:ext cx="162877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>
            <a:extLst>
              <a:ext uri="{FF2B5EF4-FFF2-40B4-BE49-F238E27FC236}">
                <a16:creationId xmlns:a16="http://schemas.microsoft.com/office/drawing/2014/main" id="{AF02B8DB-3EC3-AC4A-D991-0956CD52B499}"/>
              </a:ext>
            </a:extLst>
          </p:cNvPr>
          <p:cNvSpPr txBox="1"/>
          <p:nvPr/>
        </p:nvSpPr>
        <p:spPr>
          <a:xfrm>
            <a:off x="10755094" y="4698181"/>
            <a:ext cx="122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Ir a donar:</a:t>
            </a:r>
            <a:endParaRPr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D6025529-12D6-A72A-93AE-D35BA0EC8ED8}"/>
              </a:ext>
            </a:extLst>
          </p:cNvPr>
          <p:cNvSpPr txBox="1"/>
          <p:nvPr/>
        </p:nvSpPr>
        <p:spPr>
          <a:xfrm>
            <a:off x="821800" y="3843074"/>
            <a:ext cx="11370200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CONDIMENTANDO CON STORYTELLING</a:t>
            </a:r>
            <a:endParaRPr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" name="Google Shape;87;p13">
            <a:extLst>
              <a:ext uri="{FF2B5EF4-FFF2-40B4-BE49-F238E27FC236}">
                <a16:creationId xmlns:a16="http://schemas.microsoft.com/office/drawing/2014/main" id="{E2745CA5-DBAF-39C6-20F5-28C92F832573}"/>
              </a:ext>
            </a:extLst>
          </p:cNvPr>
          <p:cNvSpPr txBox="1"/>
          <p:nvPr/>
        </p:nvSpPr>
        <p:spPr>
          <a:xfrm>
            <a:off x="781300" y="4421182"/>
            <a:ext cx="114107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5 CONSEJOS PARA CONVENCER Y ENCANTAR</a:t>
            </a:r>
            <a:endParaRPr dirty="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3074" name="Picture 2" descr="Condimento | Cocinarte">
            <a:extLst>
              <a:ext uri="{FF2B5EF4-FFF2-40B4-BE49-F238E27FC236}">
                <a16:creationId xmlns:a16="http://schemas.microsoft.com/office/drawing/2014/main" id="{934D2888-C7C5-9919-F1FB-57828C46D4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6973" y="1236490"/>
            <a:ext cx="3359853" cy="200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red and blue snake logo&#10;&#10;Description automatically generated">
            <a:extLst>
              <a:ext uri="{FF2B5EF4-FFF2-40B4-BE49-F238E27FC236}">
                <a16:creationId xmlns:a16="http://schemas.microsoft.com/office/drawing/2014/main" id="{17B0D0F1-60A8-E57F-BAD0-09CD8F6789E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55359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A3A4BB25-38E4-0478-4B64-D8A87691D8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928FE8A6-B424-395D-ECAB-6BCD2CD5C45B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5A38F700-B109-4B93-8B0C-D1083C0277E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2291AD5C-3F38-A522-2CA1-82B80A6BEF79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>
            <a:extLst>
              <a:ext uri="{FF2B5EF4-FFF2-40B4-BE49-F238E27FC236}">
                <a16:creationId xmlns:a16="http://schemas.microsoft.com/office/drawing/2014/main" id="{08F42BA6-7EDF-105D-77A5-93E2691FB06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36500" y="5036875"/>
            <a:ext cx="162877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>
            <a:extLst>
              <a:ext uri="{FF2B5EF4-FFF2-40B4-BE49-F238E27FC236}">
                <a16:creationId xmlns:a16="http://schemas.microsoft.com/office/drawing/2014/main" id="{AEC5FA82-C358-48E7-7138-F2495115E6E4}"/>
              </a:ext>
            </a:extLst>
          </p:cNvPr>
          <p:cNvSpPr txBox="1"/>
          <p:nvPr/>
        </p:nvSpPr>
        <p:spPr>
          <a:xfrm>
            <a:off x="10755094" y="4698181"/>
            <a:ext cx="122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Ir a donar:</a:t>
            </a:r>
            <a:endParaRPr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60EE28F8-6743-331B-3146-E067630AAC8B}"/>
              </a:ext>
            </a:extLst>
          </p:cNvPr>
          <p:cNvSpPr txBox="1"/>
          <p:nvPr/>
        </p:nvSpPr>
        <p:spPr>
          <a:xfrm>
            <a:off x="781300" y="3142867"/>
            <a:ext cx="113702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HAZLO</a:t>
            </a:r>
            <a:r>
              <a:rPr lang="es-CL" sz="4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 PERSONAL</a:t>
            </a:r>
            <a:endParaRPr sz="4800"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6" name="Google Shape;87;p13">
            <a:extLst>
              <a:ext uri="{FF2B5EF4-FFF2-40B4-BE49-F238E27FC236}">
                <a16:creationId xmlns:a16="http://schemas.microsoft.com/office/drawing/2014/main" id="{C7D90A89-385D-64C7-CEC5-EF52CE15AF2E}"/>
              </a:ext>
            </a:extLst>
          </p:cNvPr>
          <p:cNvSpPr txBox="1"/>
          <p:nvPr/>
        </p:nvSpPr>
        <p:spPr>
          <a:xfrm>
            <a:off x="8887968" y="275550"/>
            <a:ext cx="3304032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#1</a:t>
            </a:r>
            <a:endParaRPr sz="3200" dirty="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" name="Picture 6" descr="A red and blue snake logo&#10;&#10;Description automatically generated">
            <a:extLst>
              <a:ext uri="{FF2B5EF4-FFF2-40B4-BE49-F238E27FC236}">
                <a16:creationId xmlns:a16="http://schemas.microsoft.com/office/drawing/2014/main" id="{E5F31EB9-718F-1782-F2A0-34674A423F3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7876394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B1A8A5CD-2D68-1E99-E030-B2D790920A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C5BDAFF0-4478-1D39-A60B-B484F5968E49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3EB3540E-F142-747D-2DE8-1FF02672FB1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6B573F39-70C9-5F91-7576-FDBF9FBF1E44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>
            <a:extLst>
              <a:ext uri="{FF2B5EF4-FFF2-40B4-BE49-F238E27FC236}">
                <a16:creationId xmlns:a16="http://schemas.microsoft.com/office/drawing/2014/main" id="{662E26E0-EDEB-2B67-01A4-743BF5271EB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36500" y="5036875"/>
            <a:ext cx="162877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>
            <a:extLst>
              <a:ext uri="{FF2B5EF4-FFF2-40B4-BE49-F238E27FC236}">
                <a16:creationId xmlns:a16="http://schemas.microsoft.com/office/drawing/2014/main" id="{66C8743A-93F2-E673-F85C-A28705AD1D8E}"/>
              </a:ext>
            </a:extLst>
          </p:cNvPr>
          <p:cNvSpPr txBox="1"/>
          <p:nvPr/>
        </p:nvSpPr>
        <p:spPr>
          <a:xfrm>
            <a:off x="10755094" y="4698181"/>
            <a:ext cx="122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Ir a donar:</a:t>
            </a:r>
            <a:endParaRPr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BF484C32-8C05-ACAB-1837-5F6BDB3F8B94}"/>
              </a:ext>
            </a:extLst>
          </p:cNvPr>
          <p:cNvSpPr txBox="1"/>
          <p:nvPr/>
        </p:nvSpPr>
        <p:spPr>
          <a:xfrm>
            <a:off x="1466887" y="275550"/>
            <a:ext cx="1066003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HAZLO PERSONAL</a:t>
            </a:r>
            <a:endParaRPr sz="3200"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5" name="Picture 4" descr="Clothes on a rope with underwear&#10;&#10;Description automatically generated">
            <a:extLst>
              <a:ext uri="{FF2B5EF4-FFF2-40B4-BE49-F238E27FC236}">
                <a16:creationId xmlns:a16="http://schemas.microsoft.com/office/drawing/2014/main" id="{02CB78D9-B0EF-8D38-D6C3-D7EB6DCEA05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5000"/>
          <a:stretch/>
        </p:blipFill>
        <p:spPr>
          <a:xfrm>
            <a:off x="4268378" y="2268487"/>
            <a:ext cx="3655244" cy="1425545"/>
          </a:xfrm>
          <a:prstGeom prst="rect">
            <a:avLst/>
          </a:prstGeom>
        </p:spPr>
      </p:pic>
      <p:sp>
        <p:nvSpPr>
          <p:cNvPr id="4" name="Google Shape;86;p13">
            <a:extLst>
              <a:ext uri="{FF2B5EF4-FFF2-40B4-BE49-F238E27FC236}">
                <a16:creationId xmlns:a16="http://schemas.microsoft.com/office/drawing/2014/main" id="{D2EDE0C8-6745-CC9A-B283-7458D9287A7B}"/>
              </a:ext>
            </a:extLst>
          </p:cNvPr>
          <p:cNvSpPr txBox="1"/>
          <p:nvPr/>
        </p:nvSpPr>
        <p:spPr>
          <a:xfrm>
            <a:off x="2617911" y="4856013"/>
            <a:ext cx="797472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QUE TU PRESENTACIÓN SEA COMO TU ROPA INTERIOR</a:t>
            </a:r>
            <a:endParaRPr sz="2800" dirty="0">
              <a:solidFill>
                <a:schemeClr val="bg1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6" name="Picture 5" descr="A red and blue snake logo&#10;&#10;Description automatically generated">
            <a:extLst>
              <a:ext uri="{FF2B5EF4-FFF2-40B4-BE49-F238E27FC236}">
                <a16:creationId xmlns:a16="http://schemas.microsoft.com/office/drawing/2014/main" id="{C71ACB7C-EC87-A08A-AB31-FC4558492A4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2788307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7F8BF2DA-4839-8CAD-9783-CD841F9AF6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417C21A1-B913-EF0F-235A-0DA6A0B3F283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617B0B0F-8257-D3DD-2942-233C30F2A31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B7C3D917-B4B3-5B87-6F6A-92795D3456BB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>
            <a:extLst>
              <a:ext uri="{FF2B5EF4-FFF2-40B4-BE49-F238E27FC236}">
                <a16:creationId xmlns:a16="http://schemas.microsoft.com/office/drawing/2014/main" id="{58AD1DBA-2C97-A72E-B8CF-87D190EECA3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36500" y="5036875"/>
            <a:ext cx="162877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>
            <a:extLst>
              <a:ext uri="{FF2B5EF4-FFF2-40B4-BE49-F238E27FC236}">
                <a16:creationId xmlns:a16="http://schemas.microsoft.com/office/drawing/2014/main" id="{47AB8141-9842-8B46-F7C4-3E1FA129CD56}"/>
              </a:ext>
            </a:extLst>
          </p:cNvPr>
          <p:cNvSpPr txBox="1"/>
          <p:nvPr/>
        </p:nvSpPr>
        <p:spPr>
          <a:xfrm>
            <a:off x="10755094" y="4698181"/>
            <a:ext cx="122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Ir a donar:</a:t>
            </a:r>
            <a:endParaRPr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A64E2408-55FD-EE06-99D7-7C4C0271C206}"/>
              </a:ext>
            </a:extLst>
          </p:cNvPr>
          <p:cNvSpPr txBox="1"/>
          <p:nvPr/>
        </p:nvSpPr>
        <p:spPr>
          <a:xfrm>
            <a:off x="781300" y="3142867"/>
            <a:ext cx="113702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DESPIADADA </a:t>
            </a:r>
            <a:r>
              <a:rPr lang="es-CL" sz="4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SIMPLICIDAD</a:t>
            </a:r>
            <a:endParaRPr sz="4800"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" name="Google Shape;87;p13">
            <a:extLst>
              <a:ext uri="{FF2B5EF4-FFF2-40B4-BE49-F238E27FC236}">
                <a16:creationId xmlns:a16="http://schemas.microsoft.com/office/drawing/2014/main" id="{57F66DF2-E2E5-354F-19A0-F441805011C0}"/>
              </a:ext>
            </a:extLst>
          </p:cNvPr>
          <p:cNvSpPr txBox="1"/>
          <p:nvPr/>
        </p:nvSpPr>
        <p:spPr>
          <a:xfrm>
            <a:off x="8887968" y="275550"/>
            <a:ext cx="3304032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#2</a:t>
            </a:r>
            <a:endParaRPr sz="3200" dirty="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5" name="Picture 4" descr="A red and blue snake logo&#10;&#10;Description automatically generated">
            <a:extLst>
              <a:ext uri="{FF2B5EF4-FFF2-40B4-BE49-F238E27FC236}">
                <a16:creationId xmlns:a16="http://schemas.microsoft.com/office/drawing/2014/main" id="{AC643666-C28C-8E95-BA60-D2B72FB67BA5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35088461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CBF4FBC0-1014-DDEE-CD09-9CCBEE6A1D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DF9B1A35-4A73-1F46-2960-BADBDC42781B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C56F9E60-3312-06B9-78F2-334DA487D35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38D63EA6-B91A-5A48-A747-D9F3884D6D71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C9DCDE5B-525B-8B81-992E-FE10EEE52323}"/>
              </a:ext>
            </a:extLst>
          </p:cNvPr>
          <p:cNvSpPr txBox="1"/>
          <p:nvPr/>
        </p:nvSpPr>
        <p:spPr>
          <a:xfrm>
            <a:off x="1466887" y="275550"/>
            <a:ext cx="1066003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DESPIADADA SIMPLICIDAD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68697F7-1AB9-4130-BA32-53B5326FB0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7634126"/>
              </p:ext>
            </p:extLst>
          </p:nvPr>
        </p:nvGraphicFramePr>
        <p:xfrm>
          <a:off x="1556481" y="4295195"/>
          <a:ext cx="467372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8431">
                  <a:extLst>
                    <a:ext uri="{9D8B030D-6E8A-4147-A177-3AD203B41FA5}">
                      <a16:colId xmlns:a16="http://schemas.microsoft.com/office/drawing/2014/main" val="3067473762"/>
                    </a:ext>
                  </a:extLst>
                </a:gridCol>
                <a:gridCol w="1168431">
                  <a:extLst>
                    <a:ext uri="{9D8B030D-6E8A-4147-A177-3AD203B41FA5}">
                      <a16:colId xmlns:a16="http://schemas.microsoft.com/office/drawing/2014/main" val="2399745174"/>
                    </a:ext>
                  </a:extLst>
                </a:gridCol>
                <a:gridCol w="1168431">
                  <a:extLst>
                    <a:ext uri="{9D8B030D-6E8A-4147-A177-3AD203B41FA5}">
                      <a16:colId xmlns:a16="http://schemas.microsoft.com/office/drawing/2014/main" val="2297281193"/>
                    </a:ext>
                  </a:extLst>
                </a:gridCol>
                <a:gridCol w="1168431">
                  <a:extLst>
                    <a:ext uri="{9D8B030D-6E8A-4147-A177-3AD203B41FA5}">
                      <a16:colId xmlns:a16="http://schemas.microsoft.com/office/drawing/2014/main" val="13284318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s-ES_tradnl" dirty="0"/>
                        <a:t>col1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dirty="0"/>
                        <a:t>col2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col3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/>
                        <a:t>col4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2659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s-ES_tradnl" dirty="0"/>
                        <a:t>0.15829056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_tradnl" dirty="0"/>
                        <a:t>0.15829055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1.2131299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/>
                        <a:t>12.32123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0604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s-ES_tradnl" dirty="0"/>
                        <a:t>56.2502040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dirty="0"/>
                        <a:t>341.452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123.2405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/>
                        <a:t>1231.12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235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s-ES_tradnl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dirty="0"/>
                        <a:t>906.322111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6.3421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/>
                        <a:t>0.00012314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8703140"/>
                  </a:ext>
                </a:extLst>
              </a:tr>
            </a:tbl>
          </a:graphicData>
        </a:graphic>
      </p:graphicFrame>
      <p:grpSp>
        <p:nvGrpSpPr>
          <p:cNvPr id="12" name="Group 11">
            <a:extLst>
              <a:ext uri="{FF2B5EF4-FFF2-40B4-BE49-F238E27FC236}">
                <a16:creationId xmlns:a16="http://schemas.microsoft.com/office/drawing/2014/main" id="{6E0F99B1-A77F-23DA-B4AC-F1ED6C94A511}"/>
              </a:ext>
            </a:extLst>
          </p:cNvPr>
          <p:cNvGrpSpPr/>
          <p:nvPr/>
        </p:nvGrpSpPr>
        <p:grpSpPr>
          <a:xfrm>
            <a:off x="1400175" y="1019175"/>
            <a:ext cx="5064475" cy="5064475"/>
            <a:chOff x="1400175" y="1019175"/>
            <a:chExt cx="5064475" cy="5064475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7BF16D4-91A1-1154-DA0B-BB398CFCAE7B}"/>
                </a:ext>
              </a:extLst>
            </p:cNvPr>
            <p:cNvSpPr txBox="1"/>
            <p:nvPr/>
          </p:nvSpPr>
          <p:spPr>
            <a:xfrm>
              <a:off x="1556481" y="1305341"/>
              <a:ext cx="4673725" cy="267765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 fontAlgn="base"/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Minions ipsum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ti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aamoo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! Hana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dul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sae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underweaaar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underweaaar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para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tú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tatata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bala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tu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bappleees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jeje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.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Wiiiii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underweaaar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wiiiii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poulet tikka masala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bappleees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bananaaaa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. Poulet tikka masala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bananaaaa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jeje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jiji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underweaaar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para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tú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bee do bee do bee do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chasy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. Butt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hana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dul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sae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wiiiii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tatata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bala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tu.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Uuuhhh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bee do bee do bee do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daa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baboiii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po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kass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hahaha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me want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bananaaa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! Para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tú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bappleees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. Para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tú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gelatooo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belloo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! Hahaha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bananaaaa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aaaaaah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gelatooo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me want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bananaaa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! Hana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dul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sae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 </a:t>
              </a:r>
              <a:r>
                <a:rPr lang="en-US" sz="1200" b="0" i="0" dirty="0" err="1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jeje</a:t>
              </a:r>
              <a:r>
                <a:rPr lang="en-US" sz="1200" b="0" i="0" dirty="0">
                  <a:solidFill>
                    <a:schemeClr val="bg1"/>
                  </a:solidFill>
                  <a:effectLst/>
                  <a:latin typeface="AkayaKanadaka" panose="02010502080401010103" pitchFamily="2" charset="77"/>
                  <a:cs typeface="AkayaKanadaka" panose="02010502080401010103" pitchFamily="2" charset="77"/>
                </a:rPr>
                <a:t>.</a:t>
              </a:r>
            </a:p>
            <a:p>
              <a:pPr algn="just" fontAlgn="base"/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Poopayee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poopayee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butt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poopayee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chasy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poopayee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hana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dul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sae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po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kass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belloo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!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Underweaaar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.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Daa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baboiii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uuuhhh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wiiiii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chasy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.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Daa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po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kass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uuuhhh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tank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yuuu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!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Baboiii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underweaaar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poopayee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tank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yuuu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! Para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tú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hana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dul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sae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aaaaaah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jiji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bee do bee do bee do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hahaha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daa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hana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dul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sae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bappleees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.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Jeje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ti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aamoo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!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Underweaaar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jeje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daa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chasy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.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Poopayee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potatoooo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potatoooo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la </a:t>
              </a:r>
              <a:r>
                <a:rPr lang="en-US" sz="1200" b="0" i="0" dirty="0" err="1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bodaaa</a:t>
              </a:r>
              <a:r>
                <a:rPr lang="en-US" sz="1200" b="0" i="0" dirty="0">
                  <a:solidFill>
                    <a:schemeClr val="accent5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.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60D61D7-7F90-EB79-8B37-488D0836BE58}"/>
                </a:ext>
              </a:extLst>
            </p:cNvPr>
            <p:cNvSpPr/>
            <p:nvPr/>
          </p:nvSpPr>
          <p:spPr>
            <a:xfrm>
              <a:off x="1400175" y="1019175"/>
              <a:ext cx="5064475" cy="5064475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A83CF4C-2947-3D80-BF85-81CAF0DFFD30}"/>
              </a:ext>
            </a:extLst>
          </p:cNvPr>
          <p:cNvGrpSpPr/>
          <p:nvPr/>
        </p:nvGrpSpPr>
        <p:grpSpPr>
          <a:xfrm>
            <a:off x="6620956" y="1019175"/>
            <a:ext cx="5064475" cy="5064475"/>
            <a:chOff x="6620956" y="1019175"/>
            <a:chExt cx="5064475" cy="506447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8A9F59E-6C50-1E0E-F467-9E26551518B2}"/>
                </a:ext>
              </a:extLst>
            </p:cNvPr>
            <p:cNvSpPr txBox="1"/>
            <p:nvPr/>
          </p:nvSpPr>
          <p:spPr>
            <a:xfrm>
              <a:off x="6726736" y="2674249"/>
              <a:ext cx="4852913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fontAlgn="base"/>
              <a:r>
                <a:rPr lang="en-US" sz="3600" b="0" i="0" dirty="0">
                  <a:solidFill>
                    <a:schemeClr val="accent4"/>
                  </a:solidFill>
                  <a:effectLst/>
                  <a:latin typeface="Oswald" pitchFamily="2" charset="77"/>
                </a:rPr>
                <a:t>MINIONS</a:t>
              </a:r>
            </a:p>
            <a:p>
              <a:pPr algn="ctr" fontAlgn="base"/>
              <a:r>
                <a:rPr lang="en-US" sz="3600" b="0" i="0" dirty="0">
                  <a:solidFill>
                    <a:schemeClr val="accent4"/>
                  </a:solidFill>
                  <a:effectLst/>
                  <a:latin typeface="Oswald" pitchFamily="2" charset="77"/>
                </a:rPr>
                <a:t>❤️</a:t>
              </a:r>
            </a:p>
            <a:p>
              <a:pPr algn="ctr" fontAlgn="base"/>
              <a:r>
                <a:rPr lang="en-US" sz="3600" b="0" i="0" dirty="0">
                  <a:solidFill>
                    <a:schemeClr val="accent4"/>
                  </a:solidFill>
                  <a:effectLst/>
                  <a:latin typeface="Oswald" pitchFamily="2" charset="77"/>
                </a:rPr>
                <a:t>PAPAYA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6D21622-A1C8-BA67-E939-EA5B48DB8FE0}"/>
                </a:ext>
              </a:extLst>
            </p:cNvPr>
            <p:cNvSpPr/>
            <p:nvPr/>
          </p:nvSpPr>
          <p:spPr>
            <a:xfrm>
              <a:off x="6620956" y="1019175"/>
              <a:ext cx="5064475" cy="5064475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pic>
        <p:nvPicPr>
          <p:cNvPr id="13" name="Picture 12" descr="A red and blue snake logo&#10;&#10;Description automatically generated">
            <a:extLst>
              <a:ext uri="{FF2B5EF4-FFF2-40B4-BE49-F238E27FC236}">
                <a16:creationId xmlns:a16="http://schemas.microsoft.com/office/drawing/2014/main" id="{8093FF6E-02F7-D38B-A3DF-0FEB2EACD13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3001289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7EB0B4B4-5465-71CD-6B07-C0CE6E25DB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F4A0993D-D9D2-FC2F-CEAE-EAA08654D80D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939704C5-E2D0-DBEC-01D3-62594A6D6E5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29EB8508-F467-532B-DC66-64DB5CAFA977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>
            <a:extLst>
              <a:ext uri="{FF2B5EF4-FFF2-40B4-BE49-F238E27FC236}">
                <a16:creationId xmlns:a16="http://schemas.microsoft.com/office/drawing/2014/main" id="{48A830CA-F4FE-DEC3-663F-5F4E64273FE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36500" y="5036875"/>
            <a:ext cx="162877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>
            <a:extLst>
              <a:ext uri="{FF2B5EF4-FFF2-40B4-BE49-F238E27FC236}">
                <a16:creationId xmlns:a16="http://schemas.microsoft.com/office/drawing/2014/main" id="{9B5B6B49-9463-D972-5853-AE0865495D06}"/>
              </a:ext>
            </a:extLst>
          </p:cNvPr>
          <p:cNvSpPr txBox="1"/>
          <p:nvPr/>
        </p:nvSpPr>
        <p:spPr>
          <a:xfrm>
            <a:off x="10755094" y="4698181"/>
            <a:ext cx="122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Ir a donar:</a:t>
            </a:r>
            <a:endParaRPr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B172D7F1-1F1A-427F-3D0F-34E5A2086B2E}"/>
              </a:ext>
            </a:extLst>
          </p:cNvPr>
          <p:cNvSpPr txBox="1"/>
          <p:nvPr/>
        </p:nvSpPr>
        <p:spPr>
          <a:xfrm>
            <a:off x="781300" y="3142867"/>
            <a:ext cx="11370200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60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AUMENTA </a:t>
            </a: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LAS EXPECTATIVAS</a:t>
            </a:r>
            <a:endParaRPr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5" name="Google Shape;87;p13">
            <a:extLst>
              <a:ext uri="{FF2B5EF4-FFF2-40B4-BE49-F238E27FC236}">
                <a16:creationId xmlns:a16="http://schemas.microsoft.com/office/drawing/2014/main" id="{BAB8C7E7-1526-DED6-5B21-F7920DE0D625}"/>
              </a:ext>
            </a:extLst>
          </p:cNvPr>
          <p:cNvSpPr txBox="1"/>
          <p:nvPr/>
        </p:nvSpPr>
        <p:spPr>
          <a:xfrm>
            <a:off x="8887968" y="275550"/>
            <a:ext cx="3304032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#3</a:t>
            </a:r>
            <a:endParaRPr sz="3200" dirty="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" name="Picture 5" descr="A red and blue snake logo&#10;&#10;Description automatically generated">
            <a:extLst>
              <a:ext uri="{FF2B5EF4-FFF2-40B4-BE49-F238E27FC236}">
                <a16:creationId xmlns:a16="http://schemas.microsoft.com/office/drawing/2014/main" id="{5978DF04-FB11-CF26-C400-0ADE8658EA9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3044377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SPEAKER INFO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1378184" y="3623195"/>
            <a:ext cx="5267442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400" dirty="0" err="1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Chief</a:t>
            </a:r>
            <a:r>
              <a:rPr lang="es-CL" sz="24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 Data </a:t>
            </a:r>
            <a:r>
              <a:rPr lang="es-CL" sz="2400" dirty="0" err="1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Officer</a:t>
            </a:r>
            <a:r>
              <a:rPr lang="es-CL" sz="24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, </a:t>
            </a:r>
            <a:r>
              <a:rPr lang="es-CL" sz="2400" dirty="0" err="1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uPlanner</a:t>
            </a:r>
            <a:endParaRPr sz="2400"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99" name="Google Shape;99;p14"/>
          <p:cNvSpPr txBox="1"/>
          <p:nvPr/>
        </p:nvSpPr>
        <p:spPr>
          <a:xfrm>
            <a:off x="1365006" y="3038539"/>
            <a:ext cx="3654632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SEBASTIÁN FLORES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100" name="Google Shape;100;p14"/>
          <p:cNvSpPr txBox="1"/>
          <p:nvPr/>
        </p:nvSpPr>
        <p:spPr>
          <a:xfrm>
            <a:off x="1365006" y="4073828"/>
            <a:ext cx="59022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400" i="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Colaborador en Python Chile, </a:t>
            </a:r>
            <a:r>
              <a:rPr lang="es-CL" sz="2400" i="0" dirty="0" err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Streamlit</a:t>
            </a:r>
            <a:r>
              <a:rPr lang="es-CL" sz="2400" i="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y </a:t>
            </a:r>
            <a:r>
              <a:rPr lang="es-CL" sz="2400" i="0" dirty="0" err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Vizzu</a:t>
            </a:r>
            <a:endParaRPr sz="2400" dirty="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01" name="Google Shape;101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73968" y="5874850"/>
            <a:ext cx="182700" cy="20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79082" y="5874850"/>
            <a:ext cx="182700" cy="20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068853" y="5874850"/>
            <a:ext cx="208800" cy="20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4"/>
          <p:cNvSpPr txBox="1"/>
          <p:nvPr/>
        </p:nvSpPr>
        <p:spPr>
          <a:xfrm>
            <a:off x="1365006" y="5435790"/>
            <a:ext cx="2099594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0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@</a:t>
            </a:r>
            <a:r>
              <a:rPr lang="es-CL" sz="2000" dirty="0" err="1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sebastiandres</a:t>
            </a:r>
            <a:endParaRPr sz="2000"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105" name="Google Shape;105;p14"/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Google Shape;106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90EDF73-5E36-2FFC-3D91-10100C7FF425}"/>
              </a:ext>
            </a:extLst>
          </p:cNvPr>
          <p:cNvSpPr/>
          <p:nvPr/>
        </p:nvSpPr>
        <p:spPr>
          <a:xfrm>
            <a:off x="7441425" y="1161047"/>
            <a:ext cx="4321387" cy="4185869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grpSp>
        <p:nvGrpSpPr>
          <p:cNvPr id="16" name="Google Shape;84;p13">
            <a:extLst>
              <a:ext uri="{FF2B5EF4-FFF2-40B4-BE49-F238E27FC236}">
                <a16:creationId xmlns:a16="http://schemas.microsoft.com/office/drawing/2014/main" id="{FF64F294-0553-5E6F-EB0B-76DDAF15EE09}"/>
              </a:ext>
            </a:extLst>
          </p:cNvPr>
          <p:cNvGrpSpPr/>
          <p:nvPr/>
        </p:nvGrpSpPr>
        <p:grpSpPr>
          <a:xfrm>
            <a:off x="996019" y="1295084"/>
            <a:ext cx="4619625" cy="862191"/>
            <a:chOff x="-65" y="4298172"/>
            <a:chExt cx="12192000" cy="862191"/>
          </a:xfrm>
        </p:grpSpPr>
        <p:sp>
          <p:nvSpPr>
            <p:cNvPr id="17" name="Google Shape;86;p13">
              <a:extLst>
                <a:ext uri="{FF2B5EF4-FFF2-40B4-BE49-F238E27FC236}">
                  <a16:creationId xmlns:a16="http://schemas.microsoft.com/office/drawing/2014/main" id="{ADF8ED49-526C-0379-D3B0-9111D11B419A}"/>
                </a:ext>
              </a:extLst>
            </p:cNvPr>
            <p:cNvSpPr txBox="1"/>
            <p:nvPr/>
          </p:nvSpPr>
          <p:spPr>
            <a:xfrm>
              <a:off x="-65" y="4298172"/>
              <a:ext cx="12192000" cy="6462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3600" dirty="0">
                  <a:solidFill>
                    <a:srgbClr val="4AC9B4"/>
                  </a:solidFill>
                  <a:latin typeface="Oswald Medium"/>
                  <a:ea typeface="Oswald Medium"/>
                  <a:cs typeface="Oswald Medium"/>
                  <a:sym typeface="Oswald Medium"/>
                </a:rPr>
                <a:t>DATA STORYTELLING</a:t>
              </a:r>
              <a:endParaRPr sz="36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endParaRPr>
            </a:p>
          </p:txBody>
        </p:sp>
        <p:sp>
          <p:nvSpPr>
            <p:cNvPr id="18" name="Google Shape;87;p13">
              <a:extLst>
                <a:ext uri="{FF2B5EF4-FFF2-40B4-BE49-F238E27FC236}">
                  <a16:creationId xmlns:a16="http://schemas.microsoft.com/office/drawing/2014/main" id="{3EA0E5F8-4E82-7F31-9A45-4630A315F71C}"/>
                </a:ext>
              </a:extLst>
            </p:cNvPr>
            <p:cNvSpPr txBox="1"/>
            <p:nvPr/>
          </p:nvSpPr>
          <p:spPr>
            <a:xfrm>
              <a:off x="-65" y="4883163"/>
              <a:ext cx="12192000" cy="2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1800" dirty="0">
                  <a:solidFill>
                    <a:schemeClr val="lt1"/>
                  </a:solidFill>
                  <a:latin typeface="Oswald"/>
                  <a:ea typeface="Oswald"/>
                  <a:cs typeface="Oswald"/>
                  <a:sym typeface="Oswald"/>
                </a:rPr>
                <a:t>EVITEMOS MÁS MUERTES POR POWER POINT</a:t>
              </a:r>
              <a:endParaRPr dirty="0"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pic>
        <p:nvPicPr>
          <p:cNvPr id="20" name="Picture 19" descr="A red and blue snake logo&#10;&#10;Description automatically generated">
            <a:extLst>
              <a:ext uri="{FF2B5EF4-FFF2-40B4-BE49-F238E27FC236}">
                <a16:creationId xmlns:a16="http://schemas.microsoft.com/office/drawing/2014/main" id="{2868F016-D3A7-CD02-8BDE-5F3AD18389FE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80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30088430-0B2E-04BA-8CEC-4924065875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74E492B5-1393-CD68-E274-6A611C44C253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F106F08C-C8A2-B022-5CD5-C6F3AB5A13B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046292FA-2929-D9B8-E9A2-CD59D398107B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>
            <a:extLst>
              <a:ext uri="{FF2B5EF4-FFF2-40B4-BE49-F238E27FC236}">
                <a16:creationId xmlns:a16="http://schemas.microsoft.com/office/drawing/2014/main" id="{307ABD8A-432F-BD7B-6547-817DFAAD313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36500" y="5036875"/>
            <a:ext cx="162877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>
            <a:extLst>
              <a:ext uri="{FF2B5EF4-FFF2-40B4-BE49-F238E27FC236}">
                <a16:creationId xmlns:a16="http://schemas.microsoft.com/office/drawing/2014/main" id="{BAA05B2A-6326-5F51-C8AC-3D3BEECB04C5}"/>
              </a:ext>
            </a:extLst>
          </p:cNvPr>
          <p:cNvSpPr txBox="1"/>
          <p:nvPr/>
        </p:nvSpPr>
        <p:spPr>
          <a:xfrm>
            <a:off x="10755094" y="4698181"/>
            <a:ext cx="122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Ir a donar:</a:t>
            </a:r>
            <a:endParaRPr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FB2419D2-BD6F-F0A5-5A82-47B9C1A07B4E}"/>
              </a:ext>
            </a:extLst>
          </p:cNvPr>
          <p:cNvSpPr txBox="1"/>
          <p:nvPr/>
        </p:nvSpPr>
        <p:spPr>
          <a:xfrm>
            <a:off x="1466887" y="275550"/>
            <a:ext cx="1066003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AUMENTA LAS EXPECTATIVAS</a:t>
            </a:r>
          </a:p>
        </p:txBody>
      </p:sp>
      <p:pic>
        <p:nvPicPr>
          <p:cNvPr id="16388" name="Picture 4" descr="Blow Up Surprise GIF by Physics Girl">
            <a:extLst>
              <a:ext uri="{FF2B5EF4-FFF2-40B4-BE49-F238E27FC236}">
                <a16:creationId xmlns:a16="http://schemas.microsoft.com/office/drawing/2014/main" id="{730DA055-C0BF-AED6-DFEB-F0D597B52E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9302" y="1889125"/>
            <a:ext cx="4835208" cy="307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90" name="Picture 6" descr="Deflating Balloon GIFs | Tenor">
            <a:extLst>
              <a:ext uri="{FF2B5EF4-FFF2-40B4-BE49-F238E27FC236}">
                <a16:creationId xmlns:a16="http://schemas.microsoft.com/office/drawing/2014/main" id="{9CE1521C-4D41-C60B-1187-C01B321468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031" y="1884131"/>
            <a:ext cx="3079750" cy="307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94" name="Picture 10" descr="Dealing with Rejection - Bet on Yourself - ELGL">
            <a:extLst>
              <a:ext uri="{FF2B5EF4-FFF2-40B4-BE49-F238E27FC236}">
                <a16:creationId xmlns:a16="http://schemas.microsoft.com/office/drawing/2014/main" id="{072B52E5-D310-0459-B782-9E2058C7CE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34"/>
          <a:stretch/>
        </p:blipFill>
        <p:spPr bwMode="auto">
          <a:xfrm>
            <a:off x="1448847" y="1111492"/>
            <a:ext cx="8900572" cy="4635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red and blue snake logo&#10;&#10;Description automatically generated">
            <a:extLst>
              <a:ext uri="{FF2B5EF4-FFF2-40B4-BE49-F238E27FC236}">
                <a16:creationId xmlns:a16="http://schemas.microsoft.com/office/drawing/2014/main" id="{1F003C6E-A7B8-1668-27B5-C8C9A794E575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992504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63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6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6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52DE55B3-7E1B-3D9D-4EED-E2DA2940D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CB27333E-F226-4075-D02A-AD1635F05CAB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BD3389F3-C9B6-78FD-79EB-795FA6FA52C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F128B3DD-BB7D-3BC8-7325-E9073486489F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>
            <a:extLst>
              <a:ext uri="{FF2B5EF4-FFF2-40B4-BE49-F238E27FC236}">
                <a16:creationId xmlns:a16="http://schemas.microsoft.com/office/drawing/2014/main" id="{D786F405-D84E-34DA-CB1F-EDF34CCB7BA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36500" y="5036875"/>
            <a:ext cx="162877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>
            <a:extLst>
              <a:ext uri="{FF2B5EF4-FFF2-40B4-BE49-F238E27FC236}">
                <a16:creationId xmlns:a16="http://schemas.microsoft.com/office/drawing/2014/main" id="{13CAADA7-F9A0-B5D4-3472-7008617C10ED}"/>
              </a:ext>
            </a:extLst>
          </p:cNvPr>
          <p:cNvSpPr txBox="1"/>
          <p:nvPr/>
        </p:nvSpPr>
        <p:spPr>
          <a:xfrm>
            <a:off x="10755094" y="4698181"/>
            <a:ext cx="122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Ir a donar:</a:t>
            </a:r>
            <a:endParaRPr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A18AA2AE-273D-446F-B2B7-09AD6CDA22F4}"/>
              </a:ext>
            </a:extLst>
          </p:cNvPr>
          <p:cNvSpPr txBox="1"/>
          <p:nvPr/>
        </p:nvSpPr>
        <p:spPr>
          <a:xfrm>
            <a:off x="781300" y="3142867"/>
            <a:ext cx="113702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EL SPEAKER NO ES EL </a:t>
            </a:r>
            <a:r>
              <a:rPr lang="es-CL" sz="4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PROTAGONISTA</a:t>
            </a:r>
            <a:endParaRPr sz="4800"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" name="Google Shape;87;p13">
            <a:extLst>
              <a:ext uri="{FF2B5EF4-FFF2-40B4-BE49-F238E27FC236}">
                <a16:creationId xmlns:a16="http://schemas.microsoft.com/office/drawing/2014/main" id="{65FF7BD1-F739-4F17-5CAA-7095C79F132E}"/>
              </a:ext>
            </a:extLst>
          </p:cNvPr>
          <p:cNvSpPr txBox="1"/>
          <p:nvPr/>
        </p:nvSpPr>
        <p:spPr>
          <a:xfrm>
            <a:off x="8887968" y="275550"/>
            <a:ext cx="3304032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#4</a:t>
            </a:r>
            <a:endParaRPr sz="3200" dirty="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5" name="Picture 4" descr="A red and blue snake logo&#10;&#10;Description automatically generated">
            <a:extLst>
              <a:ext uri="{FF2B5EF4-FFF2-40B4-BE49-F238E27FC236}">
                <a16:creationId xmlns:a16="http://schemas.microsoft.com/office/drawing/2014/main" id="{F7F66F87-E830-A778-296B-EBE41321D376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3245106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5266190C-9D9C-C4AC-88B2-BD7E5A133D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5A20C490-5B28-20C1-526E-CAAC8D83F8A2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7758C5C2-6CC9-6B29-B9DE-BADF76E14C3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3A01F088-4E86-CEF9-582B-5643173552DF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>
            <a:extLst>
              <a:ext uri="{FF2B5EF4-FFF2-40B4-BE49-F238E27FC236}">
                <a16:creationId xmlns:a16="http://schemas.microsoft.com/office/drawing/2014/main" id="{E784F8AA-9EAF-5951-CC38-090477C734E4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36500" y="5036875"/>
            <a:ext cx="162877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>
            <a:extLst>
              <a:ext uri="{FF2B5EF4-FFF2-40B4-BE49-F238E27FC236}">
                <a16:creationId xmlns:a16="http://schemas.microsoft.com/office/drawing/2014/main" id="{D1E45C54-8C29-FB26-D970-3F0E01CB22F1}"/>
              </a:ext>
            </a:extLst>
          </p:cNvPr>
          <p:cNvSpPr txBox="1"/>
          <p:nvPr/>
        </p:nvSpPr>
        <p:spPr>
          <a:xfrm>
            <a:off x="10755094" y="4698181"/>
            <a:ext cx="122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Ir a donar:</a:t>
            </a:r>
            <a:endParaRPr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0F2F789A-D5D3-D7CA-DD97-9D11033F4622}"/>
              </a:ext>
            </a:extLst>
          </p:cNvPr>
          <p:cNvSpPr txBox="1"/>
          <p:nvPr/>
        </p:nvSpPr>
        <p:spPr>
          <a:xfrm>
            <a:off x="1466887" y="275550"/>
            <a:ext cx="1066003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EL PROTAGONISTA ES EL ESPECTADOR</a:t>
            </a:r>
          </a:p>
        </p:txBody>
      </p:sp>
      <p:pic>
        <p:nvPicPr>
          <p:cNvPr id="15362" name="Picture 2" descr="Los 12 pasos del viaje del héroe | Sueños de un guionista">
            <a:extLst>
              <a:ext uri="{FF2B5EF4-FFF2-40B4-BE49-F238E27FC236}">
                <a16:creationId xmlns:a16="http://schemas.microsoft.com/office/drawing/2014/main" id="{EF4BD666-8B07-D962-DF97-E57B54ADD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5742" y="1833594"/>
            <a:ext cx="4360037" cy="354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red and blue snake logo&#10;&#10;Description automatically generated">
            <a:extLst>
              <a:ext uri="{FF2B5EF4-FFF2-40B4-BE49-F238E27FC236}">
                <a16:creationId xmlns:a16="http://schemas.microsoft.com/office/drawing/2014/main" id="{195552CE-0CC8-442C-76A1-4FCB5AEDA41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8777073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0BF55CBF-769C-A72D-9BC7-F220DF5C96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81AB8D30-A3D5-3EA5-3678-C2D25A239255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5A4BC5F4-AF3B-2158-0EA8-697C7CA0BAD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F3B39C38-39E2-3FF6-1407-21F0A0F79FE6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>
            <a:extLst>
              <a:ext uri="{FF2B5EF4-FFF2-40B4-BE49-F238E27FC236}">
                <a16:creationId xmlns:a16="http://schemas.microsoft.com/office/drawing/2014/main" id="{895BDF3D-879E-B533-1837-B8D7C7BD420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36500" y="5036875"/>
            <a:ext cx="162877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>
            <a:extLst>
              <a:ext uri="{FF2B5EF4-FFF2-40B4-BE49-F238E27FC236}">
                <a16:creationId xmlns:a16="http://schemas.microsoft.com/office/drawing/2014/main" id="{06DE4528-9F9D-C0FB-E957-94BF59D70128}"/>
              </a:ext>
            </a:extLst>
          </p:cNvPr>
          <p:cNvSpPr txBox="1"/>
          <p:nvPr/>
        </p:nvSpPr>
        <p:spPr>
          <a:xfrm>
            <a:off x="10755094" y="4698181"/>
            <a:ext cx="122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Ir a donar:</a:t>
            </a:r>
            <a:endParaRPr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C2E4522B-F31B-204E-0A2D-D43BAB2E6083}"/>
              </a:ext>
            </a:extLst>
          </p:cNvPr>
          <p:cNvSpPr txBox="1"/>
          <p:nvPr/>
        </p:nvSpPr>
        <p:spPr>
          <a:xfrm>
            <a:off x="781300" y="3142867"/>
            <a:ext cx="113702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INCLUYE MÁS </a:t>
            </a:r>
            <a:r>
              <a:rPr lang="es-CL" sz="4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EMOCIONES</a:t>
            </a:r>
            <a:endParaRPr sz="4800"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" name="Google Shape;87;p13">
            <a:extLst>
              <a:ext uri="{FF2B5EF4-FFF2-40B4-BE49-F238E27FC236}">
                <a16:creationId xmlns:a16="http://schemas.microsoft.com/office/drawing/2014/main" id="{97586D94-2A21-4D23-D0DA-6FFFD16E3057}"/>
              </a:ext>
            </a:extLst>
          </p:cNvPr>
          <p:cNvSpPr txBox="1"/>
          <p:nvPr/>
        </p:nvSpPr>
        <p:spPr>
          <a:xfrm>
            <a:off x="8887968" y="275550"/>
            <a:ext cx="3304032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#5</a:t>
            </a:r>
            <a:endParaRPr sz="3200" dirty="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5" name="Picture 4" descr="A red and blue snake logo&#10;&#10;Description automatically generated">
            <a:extLst>
              <a:ext uri="{FF2B5EF4-FFF2-40B4-BE49-F238E27FC236}">
                <a16:creationId xmlns:a16="http://schemas.microsoft.com/office/drawing/2014/main" id="{A8ADE3D3-0F68-2040-3974-FE460D4C05A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27619585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4729EF8E-CA2B-5235-47A9-44F5C2A9E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EB98E81E-6FB4-020A-C853-8560D24C03AC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47FD6F4C-7666-CF30-FC65-B0A8A79D01E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47576F20-B6B4-B2DD-B226-067710A381D1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>
            <a:extLst>
              <a:ext uri="{FF2B5EF4-FFF2-40B4-BE49-F238E27FC236}">
                <a16:creationId xmlns:a16="http://schemas.microsoft.com/office/drawing/2014/main" id="{CEC5D11E-5228-51E1-DA9F-63D2770909C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36500" y="5036875"/>
            <a:ext cx="162877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>
            <a:extLst>
              <a:ext uri="{FF2B5EF4-FFF2-40B4-BE49-F238E27FC236}">
                <a16:creationId xmlns:a16="http://schemas.microsoft.com/office/drawing/2014/main" id="{89E4C838-63E1-0E41-3809-928FC9B36CE9}"/>
              </a:ext>
            </a:extLst>
          </p:cNvPr>
          <p:cNvSpPr txBox="1"/>
          <p:nvPr/>
        </p:nvSpPr>
        <p:spPr>
          <a:xfrm>
            <a:off x="10755094" y="4698181"/>
            <a:ext cx="122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Ir a donar:</a:t>
            </a:r>
            <a:endParaRPr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D652C04F-29A5-1285-7479-CDF05051B186}"/>
              </a:ext>
            </a:extLst>
          </p:cNvPr>
          <p:cNvSpPr txBox="1"/>
          <p:nvPr/>
        </p:nvSpPr>
        <p:spPr>
          <a:xfrm>
            <a:off x="1466887" y="275550"/>
            <a:ext cx="10660038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INCLUYE MÁS </a:t>
            </a:r>
            <a:r>
              <a:rPr lang="es-CL" sz="4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EMOCIONES</a:t>
            </a:r>
          </a:p>
        </p:txBody>
      </p:sp>
      <p:pic>
        <p:nvPicPr>
          <p:cNvPr id="11270" name="Picture 6" descr="Inside Out, la explicación de las emociones en la película">
            <a:extLst>
              <a:ext uri="{FF2B5EF4-FFF2-40B4-BE49-F238E27FC236}">
                <a16:creationId xmlns:a16="http://schemas.microsoft.com/office/drawing/2014/main" id="{B7495AB7-CAA3-E948-E05C-9E83BA4632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22"/>
          <a:stretch/>
        </p:blipFill>
        <p:spPr bwMode="auto">
          <a:xfrm>
            <a:off x="3473411" y="1564528"/>
            <a:ext cx="6646989" cy="4286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red and blue snake logo&#10;&#10;Description automatically generated">
            <a:extLst>
              <a:ext uri="{FF2B5EF4-FFF2-40B4-BE49-F238E27FC236}">
                <a16:creationId xmlns:a16="http://schemas.microsoft.com/office/drawing/2014/main" id="{23C9670E-EC7D-0B59-8078-55296498CA0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13474633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73D13CAA-5730-5CDC-D72E-86E081B2DE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14436670-76B8-C307-8CF4-47702E56C20B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27AE762B-F665-0936-598B-6762D2AAB35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AEB86C56-B702-60C6-0EAA-75F2C18ED2ED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>
            <a:extLst>
              <a:ext uri="{FF2B5EF4-FFF2-40B4-BE49-F238E27FC236}">
                <a16:creationId xmlns:a16="http://schemas.microsoft.com/office/drawing/2014/main" id="{4B3F46F4-9497-C61C-2DB0-2A474B7E29B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36500" y="5036875"/>
            <a:ext cx="162877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>
            <a:extLst>
              <a:ext uri="{FF2B5EF4-FFF2-40B4-BE49-F238E27FC236}">
                <a16:creationId xmlns:a16="http://schemas.microsoft.com/office/drawing/2014/main" id="{953B4DBB-B79C-8D38-BC04-4BF2C697EAEA}"/>
              </a:ext>
            </a:extLst>
          </p:cNvPr>
          <p:cNvSpPr txBox="1"/>
          <p:nvPr/>
        </p:nvSpPr>
        <p:spPr>
          <a:xfrm>
            <a:off x="10755094" y="4698181"/>
            <a:ext cx="122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Ir a donar:</a:t>
            </a:r>
            <a:endParaRPr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69E47C89-9A15-F1AD-5649-76B7326B01B7}"/>
              </a:ext>
            </a:extLst>
          </p:cNvPr>
          <p:cNvSpPr txBox="1"/>
          <p:nvPr/>
        </p:nvSpPr>
        <p:spPr>
          <a:xfrm>
            <a:off x="1466887" y="275550"/>
            <a:ext cx="10660038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INCLUYE MÁS </a:t>
            </a:r>
            <a:r>
              <a:rPr lang="es-CL" sz="4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EMOCIONES</a:t>
            </a:r>
          </a:p>
        </p:txBody>
      </p:sp>
      <p:pic>
        <p:nvPicPr>
          <p:cNvPr id="25602" name="Picture 2" descr="Qué son las emociones. Una forma de entendernos - COACHING EXITO">
            <a:extLst>
              <a:ext uri="{FF2B5EF4-FFF2-40B4-BE49-F238E27FC236}">
                <a16:creationId xmlns:a16="http://schemas.microsoft.com/office/drawing/2014/main" id="{48E2FF07-7A64-95B5-2FB7-C0EF76FAD7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6887" y="1195742"/>
            <a:ext cx="8542528" cy="5178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red and blue snake logo&#10;&#10;Description automatically generated">
            <a:extLst>
              <a:ext uri="{FF2B5EF4-FFF2-40B4-BE49-F238E27FC236}">
                <a16:creationId xmlns:a16="http://schemas.microsoft.com/office/drawing/2014/main" id="{DCCE36D4-007C-559E-7C92-A1B1B5D0CBA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23488990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1D7683F9-BA7F-3B83-CD86-8819ED9FB5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36A4C8A4-DC82-4B45-94E3-F81C7A865A44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D3A9335B-ECA0-855C-7850-8A1F99485D1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05A8FA6D-9739-234E-9F26-7AB96D202116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>
            <a:extLst>
              <a:ext uri="{FF2B5EF4-FFF2-40B4-BE49-F238E27FC236}">
                <a16:creationId xmlns:a16="http://schemas.microsoft.com/office/drawing/2014/main" id="{476EBB2D-8B1A-1EEF-8B88-DBB0769AE23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36500" y="5036875"/>
            <a:ext cx="162877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>
            <a:extLst>
              <a:ext uri="{FF2B5EF4-FFF2-40B4-BE49-F238E27FC236}">
                <a16:creationId xmlns:a16="http://schemas.microsoft.com/office/drawing/2014/main" id="{C8CA1E48-5E6B-EA1D-FA36-E87B934DCF65}"/>
              </a:ext>
            </a:extLst>
          </p:cNvPr>
          <p:cNvSpPr txBox="1"/>
          <p:nvPr/>
        </p:nvSpPr>
        <p:spPr>
          <a:xfrm>
            <a:off x="10755094" y="4698181"/>
            <a:ext cx="122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Ir a donar:</a:t>
            </a:r>
            <a:endParaRPr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69328EC3-4B59-E81D-BAA6-DEC0277A035E}"/>
              </a:ext>
            </a:extLst>
          </p:cNvPr>
          <p:cNvSpPr txBox="1"/>
          <p:nvPr/>
        </p:nvSpPr>
        <p:spPr>
          <a:xfrm>
            <a:off x="781300" y="3142867"/>
            <a:ext cx="11370200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ITERAR Y APRENDER</a:t>
            </a:r>
            <a:endParaRPr sz="4800"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4" name="Picture 3" descr="A red and blue snake logo&#10;&#10;Description automatically generated">
            <a:extLst>
              <a:ext uri="{FF2B5EF4-FFF2-40B4-BE49-F238E27FC236}">
                <a16:creationId xmlns:a16="http://schemas.microsoft.com/office/drawing/2014/main" id="{846E7A5D-3199-67DE-6638-0439307D1DF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30213254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8C07B21C-85B5-FC1C-CD6C-4059CCEF82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75155CB5-6FC8-78D9-D132-C45D1B5435C5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599453E3-0392-4B73-9766-A6DC444AC41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C5D836EF-308E-73C0-8F22-D0C38D6ED0B7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>
            <a:extLst>
              <a:ext uri="{FF2B5EF4-FFF2-40B4-BE49-F238E27FC236}">
                <a16:creationId xmlns:a16="http://schemas.microsoft.com/office/drawing/2014/main" id="{144914CC-5A2B-3389-9A1B-C0FD0A91F24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36500" y="5036875"/>
            <a:ext cx="162877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>
            <a:extLst>
              <a:ext uri="{FF2B5EF4-FFF2-40B4-BE49-F238E27FC236}">
                <a16:creationId xmlns:a16="http://schemas.microsoft.com/office/drawing/2014/main" id="{D2DC5B56-DB83-D654-A6B7-ED036E8C1A05}"/>
              </a:ext>
            </a:extLst>
          </p:cNvPr>
          <p:cNvSpPr txBox="1"/>
          <p:nvPr/>
        </p:nvSpPr>
        <p:spPr>
          <a:xfrm>
            <a:off x="10755094" y="4698181"/>
            <a:ext cx="122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Ir a donar:</a:t>
            </a:r>
            <a:endParaRPr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A232EC88-EF57-6F5A-7812-7C037279EF81}"/>
              </a:ext>
            </a:extLst>
          </p:cNvPr>
          <p:cNvSpPr txBox="1"/>
          <p:nvPr/>
        </p:nvSpPr>
        <p:spPr>
          <a:xfrm>
            <a:off x="1466887" y="275550"/>
            <a:ext cx="1066003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ITERAR Y APRENDER</a:t>
            </a:r>
            <a:endParaRPr lang="es-CL" sz="4800"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2" name="Google Shape;87;p13">
            <a:extLst>
              <a:ext uri="{FF2B5EF4-FFF2-40B4-BE49-F238E27FC236}">
                <a16:creationId xmlns:a16="http://schemas.microsoft.com/office/drawing/2014/main" id="{ACF1ED39-394C-287A-AA24-C48C186D32B9}"/>
              </a:ext>
            </a:extLst>
          </p:cNvPr>
          <p:cNvSpPr txBox="1"/>
          <p:nvPr/>
        </p:nvSpPr>
        <p:spPr>
          <a:xfrm>
            <a:off x="821800" y="275550"/>
            <a:ext cx="113702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4</a:t>
            </a:r>
            <a:endParaRPr dirty="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" name="Google Shape;86;p13">
            <a:extLst>
              <a:ext uri="{FF2B5EF4-FFF2-40B4-BE49-F238E27FC236}">
                <a16:creationId xmlns:a16="http://schemas.microsoft.com/office/drawing/2014/main" id="{9E12EADE-E039-F5FB-AAA1-A24E7BECECBA}"/>
              </a:ext>
            </a:extLst>
          </p:cNvPr>
          <p:cNvSpPr txBox="1"/>
          <p:nvPr/>
        </p:nvSpPr>
        <p:spPr>
          <a:xfrm>
            <a:off x="852146" y="4825915"/>
            <a:ext cx="11370200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PRACTICAR Y PEDIR RETROALIMENTACIÓN</a:t>
            </a:r>
            <a:endParaRPr dirty="0">
              <a:solidFill>
                <a:schemeClr val="bg1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7" name="Picture 4" descr="Chris Carpentier, Yann Yvin y Ennio Carota se reúnen en programa de CHV —  Radio Concierto Chile">
            <a:extLst>
              <a:ext uri="{FF2B5EF4-FFF2-40B4-BE49-F238E27FC236}">
                <a16:creationId xmlns:a16="http://schemas.microsoft.com/office/drawing/2014/main" id="{8CF77538-F2BA-52BC-1173-97BE9337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3312" y="1442506"/>
            <a:ext cx="5787867" cy="325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red and blue snake logo&#10;&#10;Description automatically generated">
            <a:extLst>
              <a:ext uri="{FF2B5EF4-FFF2-40B4-BE49-F238E27FC236}">
                <a16:creationId xmlns:a16="http://schemas.microsoft.com/office/drawing/2014/main" id="{7D85181A-F745-5804-CA17-15042476F724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9262555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D776017A-E29B-50F2-2386-D02F78DD6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CD15B5D9-A08F-33C6-75D0-BA519C8D860C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1B55EC86-BE3C-592C-E572-F4C3948F6E5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39B8A603-D3B6-CC87-AD70-29339527AA9C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>
            <a:extLst>
              <a:ext uri="{FF2B5EF4-FFF2-40B4-BE49-F238E27FC236}">
                <a16:creationId xmlns:a16="http://schemas.microsoft.com/office/drawing/2014/main" id="{E4A932A2-B7A9-1C2A-08E7-D139DFA149B4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36500" y="5036875"/>
            <a:ext cx="162877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>
            <a:extLst>
              <a:ext uri="{FF2B5EF4-FFF2-40B4-BE49-F238E27FC236}">
                <a16:creationId xmlns:a16="http://schemas.microsoft.com/office/drawing/2014/main" id="{D7C78496-2353-130C-78F1-3FD52815F386}"/>
              </a:ext>
            </a:extLst>
          </p:cNvPr>
          <p:cNvSpPr txBox="1"/>
          <p:nvPr/>
        </p:nvSpPr>
        <p:spPr>
          <a:xfrm>
            <a:off x="10755094" y="4698181"/>
            <a:ext cx="122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Ir a donar:</a:t>
            </a:r>
            <a:endParaRPr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CB4315D9-A85A-3AA3-3E2B-65FE450DF25C}"/>
              </a:ext>
            </a:extLst>
          </p:cNvPr>
          <p:cNvSpPr txBox="1"/>
          <p:nvPr/>
        </p:nvSpPr>
        <p:spPr>
          <a:xfrm>
            <a:off x="781300" y="3142867"/>
            <a:ext cx="11370200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EJEMPLO</a:t>
            </a:r>
            <a:endParaRPr sz="4800"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2" name="Google Shape;87;p13">
            <a:extLst>
              <a:ext uri="{FF2B5EF4-FFF2-40B4-BE49-F238E27FC236}">
                <a16:creationId xmlns:a16="http://schemas.microsoft.com/office/drawing/2014/main" id="{4F357E37-3DEF-E7B1-0ACB-B188BA709E06}"/>
              </a:ext>
            </a:extLst>
          </p:cNvPr>
          <p:cNvSpPr txBox="1"/>
          <p:nvPr/>
        </p:nvSpPr>
        <p:spPr>
          <a:xfrm>
            <a:off x="821800" y="275550"/>
            <a:ext cx="113702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5</a:t>
            </a:r>
            <a:endParaRPr dirty="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" name="Google Shape;86;p13">
            <a:extLst>
              <a:ext uri="{FF2B5EF4-FFF2-40B4-BE49-F238E27FC236}">
                <a16:creationId xmlns:a16="http://schemas.microsoft.com/office/drawing/2014/main" id="{DD8CCD2F-8DDB-B0AA-EBD4-FF61266EA665}"/>
              </a:ext>
            </a:extLst>
          </p:cNvPr>
          <p:cNvSpPr txBox="1"/>
          <p:nvPr/>
        </p:nvSpPr>
        <p:spPr>
          <a:xfrm>
            <a:off x="801550" y="3773928"/>
            <a:ext cx="113702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 dirty="0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STORYTELLING WITH DATA, COLE NUSSBAUMER KNAFLIC</a:t>
            </a:r>
          </a:p>
        </p:txBody>
      </p:sp>
      <p:pic>
        <p:nvPicPr>
          <p:cNvPr id="6" name="Picture 5" descr="A red and blue snake logo&#10;&#10;Description automatically generated">
            <a:extLst>
              <a:ext uri="{FF2B5EF4-FFF2-40B4-BE49-F238E27FC236}">
                <a16:creationId xmlns:a16="http://schemas.microsoft.com/office/drawing/2014/main" id="{1EF1F872-1066-B96F-5931-431E654A905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35786844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A52E6641-6C53-402B-896C-1FF37991F6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C4A7E9B2-88DB-0079-0BA6-2938ECAC10A2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69A94EAC-ECBA-99CF-6965-30381701FAA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0BC763F8-C7F1-BF0C-871D-FBD86779B7B2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>
            <a:extLst>
              <a:ext uri="{FF2B5EF4-FFF2-40B4-BE49-F238E27FC236}">
                <a16:creationId xmlns:a16="http://schemas.microsoft.com/office/drawing/2014/main" id="{DBDEA4AE-494C-29B4-5204-A1179721A51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36500" y="5036875"/>
            <a:ext cx="162877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>
            <a:extLst>
              <a:ext uri="{FF2B5EF4-FFF2-40B4-BE49-F238E27FC236}">
                <a16:creationId xmlns:a16="http://schemas.microsoft.com/office/drawing/2014/main" id="{76F0D426-C9E7-9D22-285C-081F79D93E24}"/>
              </a:ext>
            </a:extLst>
          </p:cNvPr>
          <p:cNvSpPr txBox="1"/>
          <p:nvPr/>
        </p:nvSpPr>
        <p:spPr>
          <a:xfrm>
            <a:off x="10755094" y="4698181"/>
            <a:ext cx="122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Ir a donar:</a:t>
            </a:r>
            <a:endParaRPr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07A0086C-AEA5-006E-21B5-5EFA81F645AF}"/>
              </a:ext>
            </a:extLst>
          </p:cNvPr>
          <p:cNvSpPr txBox="1"/>
          <p:nvPr/>
        </p:nvSpPr>
        <p:spPr>
          <a:xfrm>
            <a:off x="1466887" y="275550"/>
            <a:ext cx="1066003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</a:p>
        </p:txBody>
      </p:sp>
      <p:pic>
        <p:nvPicPr>
          <p:cNvPr id="7" name="Picture 6" descr="A graph with red and blue lines&#10;&#10;Description automatically generated">
            <a:extLst>
              <a:ext uri="{FF2B5EF4-FFF2-40B4-BE49-F238E27FC236}">
                <a16:creationId xmlns:a16="http://schemas.microsoft.com/office/drawing/2014/main" id="{7B5D5B12-D879-20CD-4CB0-CB6C2347726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9415"/>
          <a:stretch/>
        </p:blipFill>
        <p:spPr>
          <a:xfrm>
            <a:off x="3315676" y="1444698"/>
            <a:ext cx="5862093" cy="33940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C051464-85A4-139E-77BC-AFE00CE3FD2E}"/>
              </a:ext>
            </a:extLst>
          </p:cNvPr>
          <p:cNvSpPr txBox="1"/>
          <p:nvPr/>
        </p:nvSpPr>
        <p:spPr>
          <a:xfrm>
            <a:off x="3048000" y="5775873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STORYTELLING WITH DATA, COLE NUSSBAUMER KNAFLIC</a:t>
            </a:r>
          </a:p>
        </p:txBody>
      </p:sp>
      <p:pic>
        <p:nvPicPr>
          <p:cNvPr id="10" name="Picture 9" descr="A red and blue snake logo&#10;&#10;Description automatically generated">
            <a:extLst>
              <a:ext uri="{FF2B5EF4-FFF2-40B4-BE49-F238E27FC236}">
                <a16:creationId xmlns:a16="http://schemas.microsoft.com/office/drawing/2014/main" id="{F4A205BA-D6C7-151A-18B8-68F05AF7CAF6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4127994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61A0A64F-2811-AFC4-829D-5B20E597B6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5F797E50-8DCD-02B6-1E88-DAA7964195BB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9BCFBE78-2619-4C01-6E72-ACACF5A8875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7187A22D-73CE-6FF7-655A-6B3E242F90E2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2" descr="Do you know the difference between a Document and a Presentation?">
            <a:extLst>
              <a:ext uri="{FF2B5EF4-FFF2-40B4-BE49-F238E27FC236}">
                <a16:creationId xmlns:a16="http://schemas.microsoft.com/office/drawing/2014/main" id="{816507AE-4D4A-6D82-D51E-9978BDD349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5106" y="1235856"/>
            <a:ext cx="7424737" cy="3991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red and blue snake logo&#10;&#10;Description automatically generated">
            <a:extLst>
              <a:ext uri="{FF2B5EF4-FFF2-40B4-BE49-F238E27FC236}">
                <a16:creationId xmlns:a16="http://schemas.microsoft.com/office/drawing/2014/main" id="{E7D34CD1-EAEC-CC0F-BB76-E15294408F3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  <p:sp>
        <p:nvSpPr>
          <p:cNvPr id="9" name="Google Shape;86;p13">
            <a:extLst>
              <a:ext uri="{FF2B5EF4-FFF2-40B4-BE49-F238E27FC236}">
                <a16:creationId xmlns:a16="http://schemas.microsoft.com/office/drawing/2014/main" id="{4D751469-EE77-FE20-08BB-68FA2EB8D189}"/>
              </a:ext>
            </a:extLst>
          </p:cNvPr>
          <p:cNvSpPr txBox="1"/>
          <p:nvPr/>
        </p:nvSpPr>
        <p:spPr>
          <a:xfrm>
            <a:off x="2755106" y="5252694"/>
            <a:ext cx="7424737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MUERTE POR POWERPOINT</a:t>
            </a:r>
            <a:endParaRPr sz="4800"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  <p:extLst>
      <p:ext uri="{BB962C8B-B14F-4D97-AF65-F5344CB8AC3E}">
        <p14:creationId xmlns:p14="http://schemas.microsoft.com/office/powerpoint/2010/main" val="38825680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AA78315D-2B98-02EB-5B07-4743F1C95F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31409B2F-2FAC-38AD-073B-6506F5DF76D7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C66C20BC-7991-4D2F-D0A6-A0E40369CA2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BE8D9789-E1C7-C9AC-4F12-3572ECB70304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>
            <a:extLst>
              <a:ext uri="{FF2B5EF4-FFF2-40B4-BE49-F238E27FC236}">
                <a16:creationId xmlns:a16="http://schemas.microsoft.com/office/drawing/2014/main" id="{B6B7A6C4-1C5C-8848-B7D8-6C797CBFBC8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36500" y="5036875"/>
            <a:ext cx="162877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>
            <a:extLst>
              <a:ext uri="{FF2B5EF4-FFF2-40B4-BE49-F238E27FC236}">
                <a16:creationId xmlns:a16="http://schemas.microsoft.com/office/drawing/2014/main" id="{9735BB7B-7785-0266-0330-0D01AF830708}"/>
              </a:ext>
            </a:extLst>
          </p:cNvPr>
          <p:cNvSpPr txBox="1"/>
          <p:nvPr/>
        </p:nvSpPr>
        <p:spPr>
          <a:xfrm>
            <a:off x="10755094" y="4698181"/>
            <a:ext cx="122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Ir a donar:</a:t>
            </a:r>
            <a:endParaRPr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F9BCFFF1-CDF3-36F7-35B8-1E8A747B6524}"/>
              </a:ext>
            </a:extLst>
          </p:cNvPr>
          <p:cNvSpPr txBox="1"/>
          <p:nvPr/>
        </p:nvSpPr>
        <p:spPr>
          <a:xfrm>
            <a:off x="1466887" y="275550"/>
            <a:ext cx="1066003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70DBB0-445D-5149-4FE0-D2324FC1B69D}"/>
              </a:ext>
            </a:extLst>
          </p:cNvPr>
          <p:cNvSpPr txBox="1"/>
          <p:nvPr/>
        </p:nvSpPr>
        <p:spPr>
          <a:xfrm>
            <a:off x="4115216" y="5775873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dirty="0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STORYTELLING WITH DATA, COLE NUSSBAUMER KNAFLIC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6BC9A18-9F10-2832-4696-2685CB7C2A69}"/>
              </a:ext>
            </a:extLst>
          </p:cNvPr>
          <p:cNvGrpSpPr/>
          <p:nvPr/>
        </p:nvGrpSpPr>
        <p:grpSpPr>
          <a:xfrm>
            <a:off x="4362866" y="1616075"/>
            <a:ext cx="5600700" cy="3625850"/>
            <a:chOff x="3295650" y="1289050"/>
            <a:chExt cx="5600700" cy="3625850"/>
          </a:xfrm>
        </p:grpSpPr>
        <p:pic>
          <p:nvPicPr>
            <p:cNvPr id="4" name="Picture 3" descr="A graph of a line and a line&#10;&#10;Description automatically generated">
              <a:extLst>
                <a:ext uri="{FF2B5EF4-FFF2-40B4-BE49-F238E27FC236}">
                  <a16:creationId xmlns:a16="http://schemas.microsoft.com/office/drawing/2014/main" id="{A9040C3C-55C4-94BA-B7AC-E933CDF6B2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15282"/>
            <a:stretch/>
          </p:blipFill>
          <p:spPr>
            <a:xfrm>
              <a:off x="3295650" y="1289050"/>
              <a:ext cx="5600700" cy="362585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32E881C-BEF9-ECBB-78EA-6E943C90B36E}"/>
                </a:ext>
              </a:extLst>
            </p:cNvPr>
            <p:cNvSpPr/>
            <p:nvPr/>
          </p:nvSpPr>
          <p:spPr>
            <a:xfrm>
              <a:off x="5082406" y="2381250"/>
              <a:ext cx="3429000" cy="36195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ED0204-BD7E-A2D0-7A2E-C3EB0A441433}"/>
                </a:ext>
              </a:extLst>
            </p:cNvPr>
            <p:cNvSpPr/>
            <p:nvPr/>
          </p:nvSpPr>
          <p:spPr>
            <a:xfrm>
              <a:off x="6715125" y="2192064"/>
              <a:ext cx="2014538" cy="2857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sp>
        <p:nvSpPr>
          <p:cNvPr id="11" name="Google Shape;86;p13">
            <a:extLst>
              <a:ext uri="{FF2B5EF4-FFF2-40B4-BE49-F238E27FC236}">
                <a16:creationId xmlns:a16="http://schemas.microsoft.com/office/drawing/2014/main" id="{18F4901F-4AE6-D70D-74EE-186A6DE1300C}"/>
              </a:ext>
            </a:extLst>
          </p:cNvPr>
          <p:cNvSpPr txBox="1"/>
          <p:nvPr/>
        </p:nvSpPr>
        <p:spPr>
          <a:xfrm>
            <a:off x="928156" y="1692773"/>
            <a:ext cx="3394211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LLAMADO A LA ACCIÓN -&gt;</a:t>
            </a:r>
          </a:p>
        </p:txBody>
      </p:sp>
      <p:sp>
        <p:nvSpPr>
          <p:cNvPr id="12" name="Google Shape;86;p13">
            <a:extLst>
              <a:ext uri="{FF2B5EF4-FFF2-40B4-BE49-F238E27FC236}">
                <a16:creationId xmlns:a16="http://schemas.microsoft.com/office/drawing/2014/main" id="{C69E5D1D-2A79-49F5-2029-4651BA1C9D97}"/>
              </a:ext>
            </a:extLst>
          </p:cNvPr>
          <p:cNvSpPr txBox="1"/>
          <p:nvPr/>
        </p:nvSpPr>
        <p:spPr>
          <a:xfrm>
            <a:off x="895227" y="3424373"/>
            <a:ext cx="3394211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ELEMENTOS MÍNIMOS PARA INTERPRETAR CORRECTAMENTE</a:t>
            </a:r>
          </a:p>
        </p:txBody>
      </p:sp>
      <p:sp>
        <p:nvSpPr>
          <p:cNvPr id="13" name="Google Shape;86;p13">
            <a:extLst>
              <a:ext uri="{FF2B5EF4-FFF2-40B4-BE49-F238E27FC236}">
                <a16:creationId xmlns:a16="http://schemas.microsoft.com/office/drawing/2014/main" id="{9AC9CD62-3455-73F4-1112-45918BA1006F}"/>
              </a:ext>
            </a:extLst>
          </p:cNvPr>
          <p:cNvSpPr txBox="1"/>
          <p:nvPr/>
        </p:nvSpPr>
        <p:spPr>
          <a:xfrm>
            <a:off x="7961963" y="2447466"/>
            <a:ext cx="1616659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&lt;- LA HISTORIA</a:t>
            </a:r>
          </a:p>
        </p:txBody>
      </p:sp>
      <p:sp>
        <p:nvSpPr>
          <p:cNvPr id="14" name="Google Shape;86;p13">
            <a:extLst>
              <a:ext uri="{FF2B5EF4-FFF2-40B4-BE49-F238E27FC236}">
                <a16:creationId xmlns:a16="http://schemas.microsoft.com/office/drawing/2014/main" id="{0BF70EB4-9976-2743-0275-7938923E1BC9}"/>
              </a:ext>
            </a:extLst>
          </p:cNvPr>
          <p:cNvSpPr txBox="1"/>
          <p:nvPr/>
        </p:nvSpPr>
        <p:spPr>
          <a:xfrm>
            <a:off x="9963566" y="3549677"/>
            <a:ext cx="1616659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&lt;- LA HISTORIA</a:t>
            </a:r>
          </a:p>
        </p:txBody>
      </p:sp>
      <p:pic>
        <p:nvPicPr>
          <p:cNvPr id="15" name="Picture 14" descr="A red and blue snake logo&#10;&#10;Description automatically generated">
            <a:extLst>
              <a:ext uri="{FF2B5EF4-FFF2-40B4-BE49-F238E27FC236}">
                <a16:creationId xmlns:a16="http://schemas.microsoft.com/office/drawing/2014/main" id="{0A16AA34-23CF-59AD-34D0-A0DB16EE10E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15467243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54B5BC3D-351A-27F5-9A54-3BD3DE5169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734A5C86-77AC-3A3B-3892-939D63864E96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0AA0A49C-089D-42C8-5F8B-9F7B50DE247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CF720E8A-AF35-4CAE-1E16-9646BB7BE3E1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E39CBB-B50C-94CB-5351-C2E2395E78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5255" y="1964476"/>
            <a:ext cx="2582790" cy="2572459"/>
          </a:xfrm>
          <a:prstGeom prst="rect">
            <a:avLst/>
          </a:prstGeom>
        </p:spPr>
      </p:pic>
      <p:sp>
        <p:nvSpPr>
          <p:cNvPr id="4" name="Google Shape;86;p13">
            <a:extLst>
              <a:ext uri="{FF2B5EF4-FFF2-40B4-BE49-F238E27FC236}">
                <a16:creationId xmlns:a16="http://schemas.microsoft.com/office/drawing/2014/main" id="{6EC5CC6C-B8C8-A89A-A420-D4FC9247D8FE}"/>
              </a:ext>
            </a:extLst>
          </p:cNvPr>
          <p:cNvSpPr txBox="1"/>
          <p:nvPr/>
        </p:nvSpPr>
        <p:spPr>
          <a:xfrm>
            <a:off x="2509415" y="802461"/>
            <a:ext cx="7974720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 APROVECHA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TÉCNICAS PROBADAS DE STORYTELLING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PARA COMUNICAR Y EMOCIONAR</a:t>
            </a:r>
            <a:endParaRPr sz="2800" dirty="0">
              <a:solidFill>
                <a:schemeClr val="bg1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6" name="Google Shape;86;p13">
            <a:extLst>
              <a:ext uri="{FF2B5EF4-FFF2-40B4-BE49-F238E27FC236}">
                <a16:creationId xmlns:a16="http://schemas.microsoft.com/office/drawing/2014/main" id="{25E57959-50EF-2EFB-24A7-6849D3E0D1CF}"/>
              </a:ext>
            </a:extLst>
          </p:cNvPr>
          <p:cNvSpPr txBox="1"/>
          <p:nvPr/>
        </p:nvSpPr>
        <p:spPr>
          <a:xfrm>
            <a:off x="811675" y="4455143"/>
            <a:ext cx="11370200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¿TE INTERESA DATA STORYTELLING?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¡¡¡CONVERSEMOS!!!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https://</a:t>
            </a:r>
            <a:r>
              <a:rPr lang="es-CL" sz="2800" dirty="0" err="1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sebastiandres.xyz</a:t>
            </a:r>
            <a:r>
              <a:rPr lang="es-CL" sz="2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 | @</a:t>
            </a:r>
            <a:r>
              <a:rPr lang="es-CL" sz="2800" dirty="0" err="1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sebastiandres</a:t>
            </a:r>
            <a:endParaRPr sz="2800"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2" name="Picture 1" descr="A red and blue snake logo&#10;&#10;Description automatically generated">
            <a:extLst>
              <a:ext uri="{FF2B5EF4-FFF2-40B4-BE49-F238E27FC236}">
                <a16:creationId xmlns:a16="http://schemas.microsoft.com/office/drawing/2014/main" id="{9F135C48-6661-0B90-D436-A8E0DDCC2D45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27280446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/>
          <p:nvPr/>
        </p:nvSpPr>
        <p:spPr>
          <a:xfrm>
            <a:off x="4430438" y="2422725"/>
            <a:ext cx="3180600" cy="10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¡GRACIAS POR TU APORTE!</a:t>
            </a:r>
            <a:endParaRPr sz="320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22" name="Google Shape;12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0500" y="5659250"/>
            <a:ext cx="565050" cy="58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0450" y="897675"/>
            <a:ext cx="3105150" cy="100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68638" y="3599700"/>
            <a:ext cx="1628775" cy="1628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" name="Google Shape;125;p16"/>
          <p:cNvGrpSpPr/>
          <p:nvPr/>
        </p:nvGrpSpPr>
        <p:grpSpPr>
          <a:xfrm>
            <a:off x="4304268" y="6164368"/>
            <a:ext cx="7466999" cy="585350"/>
            <a:chOff x="4303860" y="6164368"/>
            <a:chExt cx="7466999" cy="585350"/>
          </a:xfrm>
        </p:grpSpPr>
        <p:sp>
          <p:nvSpPr>
            <p:cNvPr id="126" name="Google Shape;126;p16"/>
            <p:cNvSpPr txBox="1"/>
            <p:nvPr/>
          </p:nvSpPr>
          <p:spPr>
            <a:xfrm>
              <a:off x="10874459" y="6164368"/>
              <a:ext cx="8964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1000">
                  <a:solidFill>
                    <a:schemeClr val="lt1"/>
                  </a:solidFill>
                  <a:latin typeface="Oswald Medium"/>
                  <a:ea typeface="Oswald Medium"/>
                  <a:cs typeface="Oswald Medium"/>
                  <a:sym typeface="Oswald Medium"/>
                </a:rPr>
                <a:t>JSCHILE.ORG</a:t>
              </a:r>
              <a:endParaRPr>
                <a:latin typeface="Oswald Medium"/>
                <a:ea typeface="Oswald Medium"/>
                <a:cs typeface="Oswald Medium"/>
                <a:sym typeface="Oswald Medium"/>
              </a:endParaRPr>
            </a:p>
          </p:txBody>
        </p:sp>
        <p:sp>
          <p:nvSpPr>
            <p:cNvPr id="127" name="Google Shape;127;p16"/>
            <p:cNvSpPr txBox="1"/>
            <p:nvPr/>
          </p:nvSpPr>
          <p:spPr>
            <a:xfrm>
              <a:off x="4303860" y="6288018"/>
              <a:ext cx="3212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 sz="1200">
                  <a:solidFill>
                    <a:schemeClr val="lt1"/>
                  </a:solidFill>
                  <a:latin typeface="Oswald Medium"/>
                  <a:ea typeface="Oswald Medium"/>
                  <a:cs typeface="Oswald Medium"/>
                  <a:sym typeface="Oswald Medium"/>
                </a:rPr>
                <a:t>SIGUE APORTANDO EN </a:t>
              </a:r>
              <a:r>
                <a:rPr lang="es-CL" sz="1200">
                  <a:solidFill>
                    <a:srgbClr val="4AC9B4"/>
                  </a:solidFill>
                  <a:latin typeface="Oswald Medium"/>
                  <a:ea typeface="Oswald Medium"/>
                  <a:cs typeface="Oswald Medium"/>
                  <a:sym typeface="Oswald Medium"/>
                </a:rPr>
                <a:t> https://techton.jschile.org/donar</a:t>
              </a:r>
              <a:endParaRPr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endParaRPr>
            </a:p>
          </p:txBody>
        </p:sp>
      </p:grpSp>
      <p:pic>
        <p:nvPicPr>
          <p:cNvPr id="128" name="Google Shape;128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798" y="6047475"/>
            <a:ext cx="654400" cy="65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 red and blue snake logo&#10;&#10;Description automatically generated">
            <a:extLst>
              <a:ext uri="{FF2B5EF4-FFF2-40B4-BE49-F238E27FC236}">
                <a16:creationId xmlns:a16="http://schemas.microsoft.com/office/drawing/2014/main" id="{7A5773CF-0C0F-2AFB-F824-32A0DF264AA2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91183" y="6047475"/>
            <a:ext cx="622361" cy="605982"/>
          </a:xfrm>
          <a:prstGeom prst="rect">
            <a:avLst/>
          </a:prstGeom>
          <a:noFill/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819AA0A1-4E1B-CAE0-1A7F-BC0C04D67C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B77C301D-BB68-0318-841A-62D09ECF77A3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880BB986-F8CC-0389-EF9B-A44FDCAAD05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1C9183BD-B5C5-F7C4-DB6E-7D932FCCF261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 descr="Sherlock&quot; Holmes: BBC kündigt neue Staffel und Special an - DER SPIEGEL">
            <a:extLst>
              <a:ext uri="{FF2B5EF4-FFF2-40B4-BE49-F238E27FC236}">
                <a16:creationId xmlns:a16="http://schemas.microsoft.com/office/drawing/2014/main" id="{6F7A9B4C-6D81-4250-D8C8-665D429882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247" y="1406486"/>
            <a:ext cx="8798805" cy="4949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86;p13">
            <a:extLst>
              <a:ext uri="{FF2B5EF4-FFF2-40B4-BE49-F238E27FC236}">
                <a16:creationId xmlns:a16="http://schemas.microsoft.com/office/drawing/2014/main" id="{3B676923-BC24-3338-55BB-4E3CC6FFC2CE}"/>
              </a:ext>
            </a:extLst>
          </p:cNvPr>
          <p:cNvSpPr txBox="1"/>
          <p:nvPr/>
        </p:nvSpPr>
        <p:spPr>
          <a:xfrm>
            <a:off x="2087247" y="5783297"/>
            <a:ext cx="2367135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dirty="0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</a:t>
            </a:r>
            <a:r>
              <a:rPr lang="es-CL" sz="3000" dirty="0" err="1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Science</a:t>
            </a:r>
            <a:endParaRPr sz="3000" dirty="0">
              <a:solidFill>
                <a:schemeClr val="bg1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2" name="Google Shape;86;p13">
            <a:extLst>
              <a:ext uri="{FF2B5EF4-FFF2-40B4-BE49-F238E27FC236}">
                <a16:creationId xmlns:a16="http://schemas.microsoft.com/office/drawing/2014/main" id="{8815CB72-56F1-AC2D-C190-F21E9F46D6A0}"/>
              </a:ext>
            </a:extLst>
          </p:cNvPr>
          <p:cNvSpPr txBox="1"/>
          <p:nvPr/>
        </p:nvSpPr>
        <p:spPr>
          <a:xfrm>
            <a:off x="7737620" y="5801857"/>
            <a:ext cx="3142382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dirty="0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</a:t>
            </a:r>
            <a:r>
              <a:rPr lang="es-CL" sz="3000" dirty="0" err="1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Storytelling</a:t>
            </a:r>
            <a:endParaRPr sz="3000" dirty="0">
              <a:solidFill>
                <a:schemeClr val="bg1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5" name="Google Shape;86;p13">
            <a:extLst>
              <a:ext uri="{FF2B5EF4-FFF2-40B4-BE49-F238E27FC236}">
                <a16:creationId xmlns:a16="http://schemas.microsoft.com/office/drawing/2014/main" id="{F4FF06C1-44B0-D54D-C972-21A5BA3CBB49}"/>
              </a:ext>
            </a:extLst>
          </p:cNvPr>
          <p:cNvSpPr txBox="1"/>
          <p:nvPr/>
        </p:nvSpPr>
        <p:spPr>
          <a:xfrm>
            <a:off x="801550" y="348894"/>
            <a:ext cx="113702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¿Data </a:t>
            </a:r>
            <a:r>
              <a:rPr lang="es-ES" sz="4800" dirty="0" err="1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Science</a:t>
            </a:r>
            <a:r>
              <a:rPr lang="es-ES" sz="4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 o Data </a:t>
            </a:r>
            <a:r>
              <a:rPr lang="es-ES" sz="4800" dirty="0" err="1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Storytelling</a:t>
            </a:r>
            <a:r>
              <a:rPr lang="es-ES" sz="4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?</a:t>
            </a:r>
            <a:endParaRPr sz="4800"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6" name="Picture 5" descr="A red and blue snake logo&#10;&#10;Description automatically generated">
            <a:extLst>
              <a:ext uri="{FF2B5EF4-FFF2-40B4-BE49-F238E27FC236}">
                <a16:creationId xmlns:a16="http://schemas.microsoft.com/office/drawing/2014/main" id="{516A0076-849C-248A-FED7-4A3E83A5793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208841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1FA3CD17-C249-ABCA-77FF-D6580BA13F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4EC8E781-5782-B1F0-6785-6E5387920015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34C82A2B-3ED2-9FBA-3A58-3124CF56512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7D04DA98-6598-79E2-07DA-DD54C4E00C6D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86;p13">
            <a:extLst>
              <a:ext uri="{FF2B5EF4-FFF2-40B4-BE49-F238E27FC236}">
                <a16:creationId xmlns:a16="http://schemas.microsoft.com/office/drawing/2014/main" id="{43112B39-2467-51D6-A5FE-FFB611215F4C}"/>
              </a:ext>
            </a:extLst>
          </p:cNvPr>
          <p:cNvSpPr txBox="1"/>
          <p:nvPr/>
        </p:nvSpPr>
        <p:spPr>
          <a:xfrm>
            <a:off x="1045390" y="467552"/>
            <a:ext cx="113702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Recordamos historias, no datos.</a:t>
            </a:r>
            <a:endParaRPr sz="4800"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" name="Google Shape;87;p13">
            <a:extLst>
              <a:ext uri="{FF2B5EF4-FFF2-40B4-BE49-F238E27FC236}">
                <a16:creationId xmlns:a16="http://schemas.microsoft.com/office/drawing/2014/main" id="{FBD42554-0858-84E6-9BCF-B0A612CE34F7}"/>
              </a:ext>
            </a:extLst>
          </p:cNvPr>
          <p:cNvSpPr txBox="1"/>
          <p:nvPr/>
        </p:nvSpPr>
        <p:spPr>
          <a:xfrm>
            <a:off x="2164478" y="1618150"/>
            <a:ext cx="8974534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R="0" lvl="0" algn="ctr" rtl="0">
              <a:spcBef>
                <a:spcPts val="0"/>
              </a:spcBef>
              <a:spcAft>
                <a:spcPts val="0"/>
              </a:spcAft>
              <a:buClr>
                <a:srgbClr val="49C9B5"/>
              </a:buClr>
            </a:pPr>
            <a:r>
              <a:rPr lang="es-CL" sz="28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¿CUÁL ES LA FORMULA DE LA INTEGRAL POR PARTES?</a:t>
            </a:r>
            <a:endParaRPr sz="2800" dirty="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22E4699C-E5A1-C571-82C4-4C32C93E5C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396" t="7425"/>
          <a:stretch/>
        </p:blipFill>
        <p:spPr>
          <a:xfrm>
            <a:off x="2445175" y="2241439"/>
            <a:ext cx="8413139" cy="3842211"/>
          </a:xfrm>
          <a:prstGeom prst="rect">
            <a:avLst/>
          </a:prstGeom>
        </p:spPr>
      </p:pic>
      <p:pic>
        <p:nvPicPr>
          <p:cNvPr id="16" name="Picture 15" descr="A red and blue snake logo&#10;&#10;Description automatically generated">
            <a:extLst>
              <a:ext uri="{FF2B5EF4-FFF2-40B4-BE49-F238E27FC236}">
                <a16:creationId xmlns:a16="http://schemas.microsoft.com/office/drawing/2014/main" id="{F020A065-2993-A37F-F6A0-C69F0F798A59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2087678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4012DC31-B8A8-297A-EC8E-D1C2B76031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21CDE28E-768A-D6A9-0682-F56E5DD8589D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196D3974-540E-3EF0-6ED8-59C988C6626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0A63FE3A-F59F-E324-8C0E-17C6F69D94AB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F6FC7A-8538-3E98-EA4D-DECB2E5CD8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5550" y="772579"/>
            <a:ext cx="3558634" cy="3544399"/>
          </a:xfrm>
          <a:prstGeom prst="rect">
            <a:avLst/>
          </a:prstGeom>
        </p:spPr>
      </p:pic>
      <p:sp>
        <p:nvSpPr>
          <p:cNvPr id="4" name="Google Shape;86;p13">
            <a:extLst>
              <a:ext uri="{FF2B5EF4-FFF2-40B4-BE49-F238E27FC236}">
                <a16:creationId xmlns:a16="http://schemas.microsoft.com/office/drawing/2014/main" id="{2AA9C02F-6A82-C3BA-4C99-163BD872279C}"/>
              </a:ext>
            </a:extLst>
          </p:cNvPr>
          <p:cNvSpPr txBox="1"/>
          <p:nvPr/>
        </p:nvSpPr>
        <p:spPr>
          <a:xfrm>
            <a:off x="2108640" y="4138684"/>
            <a:ext cx="7974720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LAS HISTORIAS SON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EL LENGUAJE NATURAL DE LA MENTE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PARA APRENDER, EMOCIONARSE Y APRENDER</a:t>
            </a:r>
            <a:endParaRPr sz="2800" dirty="0">
              <a:solidFill>
                <a:schemeClr val="bg1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7" name="Picture 6" descr="A red and blue snake logo&#10;&#10;Description automatically generated">
            <a:extLst>
              <a:ext uri="{FF2B5EF4-FFF2-40B4-BE49-F238E27FC236}">
                <a16:creationId xmlns:a16="http://schemas.microsoft.com/office/drawing/2014/main" id="{A8DC137F-8D54-8993-8173-0D9FE352671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1558106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FA2333F0-549A-CA9A-8ABC-C9684F271B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84F76EBC-C845-7073-7ABB-DBB12FAB77E1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FDEBA456-43E3-5BB3-73C1-EA007CA112E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F941EBD0-1C65-6A80-5F57-596DA91670F6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86;p13">
            <a:extLst>
              <a:ext uri="{FF2B5EF4-FFF2-40B4-BE49-F238E27FC236}">
                <a16:creationId xmlns:a16="http://schemas.microsoft.com/office/drawing/2014/main" id="{239B9E14-7EC1-CE4C-9544-94CE3B6609FC}"/>
              </a:ext>
            </a:extLst>
          </p:cNvPr>
          <p:cNvSpPr txBox="1"/>
          <p:nvPr/>
        </p:nvSpPr>
        <p:spPr>
          <a:xfrm>
            <a:off x="781300" y="2327396"/>
            <a:ext cx="11370200" cy="1846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CONSEJOS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PARA QUE TUS PRESENTACIONES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50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SEAN </a:t>
            </a:r>
            <a:r>
              <a:rPr lang="es-CL" sz="5000" dirty="0">
                <a:solidFill>
                  <a:schemeClr val="tx2"/>
                </a:solidFill>
                <a:latin typeface="Oswald Medium"/>
                <a:ea typeface="Oswald Medium"/>
                <a:cs typeface="Oswald Medium"/>
                <a:sym typeface="Oswald Medium"/>
              </a:rPr>
              <a:t>10</a:t>
            </a:r>
            <a:r>
              <a:rPr lang="es-CL" sz="50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 VECES MEJORES</a:t>
            </a:r>
            <a:endParaRPr sz="5000"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7" name="Picture 6" descr="A red and blue snake logo&#10;&#10;Description automatically generated">
            <a:extLst>
              <a:ext uri="{FF2B5EF4-FFF2-40B4-BE49-F238E27FC236}">
                <a16:creationId xmlns:a16="http://schemas.microsoft.com/office/drawing/2014/main" id="{5819F961-0F7E-B4DE-91FC-DCBA8EEC4C9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2991529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DF2459B9-EFEA-6B9C-E7F1-33E2FF543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3EFA7379-83A3-C4E3-B035-E710BCEBA0D6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5BA65A5D-6388-50E9-9F96-CF328F7490B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22CAA97F-23E1-55DD-1A25-74F7590F49D3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>
            <a:extLst>
              <a:ext uri="{FF2B5EF4-FFF2-40B4-BE49-F238E27FC236}">
                <a16:creationId xmlns:a16="http://schemas.microsoft.com/office/drawing/2014/main" id="{9C12D770-77EA-BCB1-7D28-1DE73503EED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36500" y="5036875"/>
            <a:ext cx="162877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>
            <a:extLst>
              <a:ext uri="{FF2B5EF4-FFF2-40B4-BE49-F238E27FC236}">
                <a16:creationId xmlns:a16="http://schemas.microsoft.com/office/drawing/2014/main" id="{94D1A22C-161A-4637-6B6E-412C8306F6D6}"/>
              </a:ext>
            </a:extLst>
          </p:cNvPr>
          <p:cNvSpPr txBox="1"/>
          <p:nvPr/>
        </p:nvSpPr>
        <p:spPr>
          <a:xfrm>
            <a:off x="10755094" y="4698181"/>
            <a:ext cx="122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Ir a donar:</a:t>
            </a:r>
            <a:endParaRPr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E6DF72FC-D3DC-C04E-E5FF-3A65B0502721}"/>
              </a:ext>
            </a:extLst>
          </p:cNvPr>
          <p:cNvSpPr txBox="1"/>
          <p:nvPr/>
        </p:nvSpPr>
        <p:spPr>
          <a:xfrm>
            <a:off x="862300" y="3843074"/>
            <a:ext cx="11370200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PREPARANDO EL PLATO</a:t>
            </a:r>
            <a:endParaRPr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" name="Google Shape;87;p13">
            <a:extLst>
              <a:ext uri="{FF2B5EF4-FFF2-40B4-BE49-F238E27FC236}">
                <a16:creationId xmlns:a16="http://schemas.microsoft.com/office/drawing/2014/main" id="{30B568DB-708A-7169-53D5-8D584024E898}"/>
              </a:ext>
            </a:extLst>
          </p:cNvPr>
          <p:cNvSpPr txBox="1"/>
          <p:nvPr/>
        </p:nvSpPr>
        <p:spPr>
          <a:xfrm>
            <a:off x="821800" y="4421182"/>
            <a:ext cx="114107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5 CONSEJOS BÁSICOS</a:t>
            </a:r>
            <a:endParaRPr dirty="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050" name="Picture 2" descr="Cómo se prepara un plato saludable? | Numar">
            <a:extLst>
              <a:ext uri="{FF2B5EF4-FFF2-40B4-BE49-F238E27FC236}">
                <a16:creationId xmlns:a16="http://schemas.microsoft.com/office/drawing/2014/main" id="{5E593C33-49C3-2F91-9C72-DDE00BC59E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0389" y="1369971"/>
            <a:ext cx="3033522" cy="2021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red and blue snake logo&#10;&#10;Description automatically generated">
            <a:extLst>
              <a:ext uri="{FF2B5EF4-FFF2-40B4-BE49-F238E27FC236}">
                <a16:creationId xmlns:a16="http://schemas.microsoft.com/office/drawing/2014/main" id="{E50D2E95-28E3-3898-71DE-AD8F2AA3C3E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3916230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42A3C015-CDB0-4D0A-52D6-C16D3DB37C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7D2F4644-2F0B-271D-3529-E8497D384A68}"/>
              </a:ext>
            </a:extLst>
          </p:cNvPr>
          <p:cNvSpPr txBox="1"/>
          <p:nvPr/>
        </p:nvSpPr>
        <p:spPr>
          <a:xfrm rot="-5400000">
            <a:off x="-421509" y="975894"/>
            <a:ext cx="148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900" dirty="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DATA STORYTELLING</a:t>
            </a:r>
            <a:endParaRPr dirty="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13" name="Google Shape;113;p15">
            <a:extLst>
              <a:ext uri="{FF2B5EF4-FFF2-40B4-BE49-F238E27FC236}">
                <a16:creationId xmlns:a16="http://schemas.microsoft.com/office/drawing/2014/main" id="{BB9A8842-8D93-5B8A-0C8B-F3805EB8664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5" y="6083650"/>
            <a:ext cx="565050" cy="5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>
            <a:extLst>
              <a:ext uri="{FF2B5EF4-FFF2-40B4-BE49-F238E27FC236}">
                <a16:creationId xmlns:a16="http://schemas.microsoft.com/office/drawing/2014/main" id="{B8F82A7A-2EB5-8695-510E-AC52F2FDE74D}"/>
              </a:ext>
            </a:extLst>
          </p:cNvPr>
          <p:cNvSpPr/>
          <p:nvPr/>
        </p:nvSpPr>
        <p:spPr>
          <a:xfrm>
            <a:off x="781300" y="275550"/>
            <a:ext cx="40500" cy="6306900"/>
          </a:xfrm>
          <a:prstGeom prst="rect">
            <a:avLst/>
          </a:prstGeom>
          <a:solidFill>
            <a:srgbClr val="4AC9B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>
            <a:extLst>
              <a:ext uri="{FF2B5EF4-FFF2-40B4-BE49-F238E27FC236}">
                <a16:creationId xmlns:a16="http://schemas.microsoft.com/office/drawing/2014/main" id="{8B88BE6B-1CC4-56C8-A1AD-E55A457AB2F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36500" y="5036875"/>
            <a:ext cx="1628775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>
            <a:extLst>
              <a:ext uri="{FF2B5EF4-FFF2-40B4-BE49-F238E27FC236}">
                <a16:creationId xmlns:a16="http://schemas.microsoft.com/office/drawing/2014/main" id="{17DC303C-4B4E-E9C4-C0A4-7D475064E9D7}"/>
              </a:ext>
            </a:extLst>
          </p:cNvPr>
          <p:cNvSpPr txBox="1"/>
          <p:nvPr/>
        </p:nvSpPr>
        <p:spPr>
          <a:xfrm>
            <a:off x="10755094" y="4698181"/>
            <a:ext cx="122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Ir a donar:</a:t>
            </a:r>
            <a:endParaRPr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" name="Google Shape;86;p13">
            <a:extLst>
              <a:ext uri="{FF2B5EF4-FFF2-40B4-BE49-F238E27FC236}">
                <a16:creationId xmlns:a16="http://schemas.microsoft.com/office/drawing/2014/main" id="{DCCF68ED-B78E-698A-7914-8CAC4811E419}"/>
              </a:ext>
            </a:extLst>
          </p:cNvPr>
          <p:cNvSpPr txBox="1"/>
          <p:nvPr/>
        </p:nvSpPr>
        <p:spPr>
          <a:xfrm>
            <a:off x="781300" y="3142867"/>
            <a:ext cx="11370200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DEFINE SLIDES SEGÚN </a:t>
            </a:r>
            <a:r>
              <a:rPr lang="es-CL" sz="6000" dirty="0">
                <a:solidFill>
                  <a:srgbClr val="4AC9B4"/>
                </a:solidFill>
                <a:latin typeface="Oswald Medium"/>
                <a:ea typeface="Oswald Medium"/>
                <a:cs typeface="Oswald Medium"/>
                <a:sym typeface="Oswald Medium"/>
              </a:rPr>
              <a:t>TIEMPO</a:t>
            </a:r>
            <a:endParaRPr dirty="0">
              <a:solidFill>
                <a:srgbClr val="4AC9B4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2" name="Google Shape;87;p13">
            <a:extLst>
              <a:ext uri="{FF2B5EF4-FFF2-40B4-BE49-F238E27FC236}">
                <a16:creationId xmlns:a16="http://schemas.microsoft.com/office/drawing/2014/main" id="{8ED72270-3334-C2C1-145E-AD49505C1964}"/>
              </a:ext>
            </a:extLst>
          </p:cNvPr>
          <p:cNvSpPr txBox="1"/>
          <p:nvPr/>
        </p:nvSpPr>
        <p:spPr>
          <a:xfrm>
            <a:off x="821800" y="275550"/>
            <a:ext cx="113702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#1</a:t>
            </a:r>
            <a:endParaRPr sz="3200" dirty="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" name="Google Shape;86;p13">
            <a:extLst>
              <a:ext uri="{FF2B5EF4-FFF2-40B4-BE49-F238E27FC236}">
                <a16:creationId xmlns:a16="http://schemas.microsoft.com/office/drawing/2014/main" id="{6ED99A85-F35F-8C2E-1364-4C286148CCEE}"/>
              </a:ext>
            </a:extLst>
          </p:cNvPr>
          <p:cNvSpPr txBox="1"/>
          <p:nvPr/>
        </p:nvSpPr>
        <p:spPr>
          <a:xfrm>
            <a:off x="2479040" y="4867531"/>
            <a:ext cx="797472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dirty="0">
                <a:solidFill>
                  <a:schemeClr val="bg1"/>
                </a:solidFill>
                <a:latin typeface="Oswald Medium"/>
                <a:ea typeface="Oswald Medium"/>
                <a:cs typeface="Oswald Medium"/>
                <a:sym typeface="Oswald Medium"/>
              </a:rPr>
              <a:t>NÚMERO DE MINUTOS = NÚMERO DE SLIDES</a:t>
            </a:r>
            <a:endParaRPr sz="2800" dirty="0">
              <a:solidFill>
                <a:schemeClr val="bg1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5" name="Picture 4" descr="A red and blue snake logo&#10;&#10;Description automatically generated">
            <a:extLst>
              <a:ext uri="{FF2B5EF4-FFF2-40B4-BE49-F238E27FC236}">
                <a16:creationId xmlns:a16="http://schemas.microsoft.com/office/drawing/2014/main" id="{A598F97E-6234-9FF4-AE27-0655F969BDE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1000"/>
          </a:blip>
          <a:stretch>
            <a:fillRect/>
          </a:stretch>
        </p:blipFill>
        <p:spPr>
          <a:xfrm>
            <a:off x="195837" y="3250706"/>
            <a:ext cx="366226" cy="35658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2373840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1298</TotalTime>
  <Words>1049</Words>
  <Application>Microsoft Macintosh PowerPoint</Application>
  <PresentationFormat>Widescreen</PresentationFormat>
  <Paragraphs>166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Oswald Medium</vt:lpstr>
      <vt:lpstr>Arial</vt:lpstr>
      <vt:lpstr>Calibri</vt:lpstr>
      <vt:lpstr>Oswald</vt:lpstr>
      <vt:lpstr>AkayaKanadaka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Sebastian Flores</cp:lastModifiedBy>
  <cp:revision>131</cp:revision>
  <dcterms:modified xsi:type="dcterms:W3CDTF">2024-02-09T22:03:21Z</dcterms:modified>
</cp:coreProperties>
</file>